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7" r:id="rId2"/>
    <p:sldId id="685" r:id="rId3"/>
    <p:sldId id="761" r:id="rId4"/>
    <p:sldId id="258" r:id="rId5"/>
    <p:sldId id="760" r:id="rId6"/>
    <p:sldId id="702" r:id="rId7"/>
    <p:sldId id="756" r:id="rId8"/>
    <p:sldId id="757" r:id="rId9"/>
    <p:sldId id="739" r:id="rId10"/>
    <p:sldId id="740" r:id="rId11"/>
    <p:sldId id="742" r:id="rId12"/>
    <p:sldId id="762" r:id="rId13"/>
    <p:sldId id="738" r:id="rId14"/>
    <p:sldId id="754" r:id="rId15"/>
    <p:sldId id="726" r:id="rId16"/>
    <p:sldId id="735" r:id="rId17"/>
    <p:sldId id="261" r:id="rId18"/>
    <p:sldId id="705" r:id="rId19"/>
    <p:sldId id="706" r:id="rId20"/>
    <p:sldId id="716" r:id="rId21"/>
    <p:sldId id="724" r:id="rId22"/>
    <p:sldId id="262" r:id="rId23"/>
    <p:sldId id="734" r:id="rId24"/>
    <p:sldId id="708" r:id="rId25"/>
    <p:sldId id="730" r:id="rId26"/>
    <p:sldId id="263" r:id="rId27"/>
    <p:sldId id="270" r:id="rId28"/>
    <p:sldId id="747" r:id="rId29"/>
    <p:sldId id="748" r:id="rId30"/>
    <p:sldId id="741" r:id="rId31"/>
    <p:sldId id="733" r:id="rId32"/>
    <p:sldId id="750" r:id="rId33"/>
    <p:sldId id="745" r:id="rId34"/>
    <p:sldId id="753" r:id="rId35"/>
    <p:sldId id="752" r:id="rId36"/>
    <p:sldId id="727" r:id="rId37"/>
    <p:sldId id="729" r:id="rId38"/>
    <p:sldId id="728" r:id="rId39"/>
    <p:sldId id="732" r:id="rId40"/>
    <p:sldId id="731" r:id="rId41"/>
    <p:sldId id="276" r:id="rId42"/>
    <p:sldId id="264" r:id="rId43"/>
    <p:sldId id="722" r:id="rId44"/>
    <p:sldId id="265" r:id="rId45"/>
    <p:sldId id="272" r:id="rId46"/>
    <p:sldId id="273" r:id="rId47"/>
    <p:sldId id="266" r:id="rId48"/>
    <p:sldId id="271" r:id="rId49"/>
    <p:sldId id="268" r:id="rId50"/>
    <p:sldId id="723" r:id="rId51"/>
    <p:sldId id="720" r:id="rId52"/>
    <p:sldId id="743" r:id="rId53"/>
    <p:sldId id="744" r:id="rId54"/>
    <p:sldId id="746" r:id="rId55"/>
    <p:sldId id="707" r:id="rId56"/>
    <p:sldId id="709" r:id="rId57"/>
    <p:sldId id="710" r:id="rId58"/>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258"/>
            <p14:sldId id="760"/>
            <p14:sldId id="702"/>
            <p14:sldId id="756"/>
            <p14:sldId id="757"/>
            <p14:sldId id="739"/>
            <p14:sldId id="740"/>
            <p14:sldId id="742"/>
            <p14:sldId id="762"/>
            <p14:sldId id="738"/>
            <p14:sldId id="754"/>
            <p14:sldId id="726"/>
            <p14:sldId id="735"/>
            <p14:sldId id="261"/>
            <p14:sldId id="705"/>
            <p14:sldId id="706"/>
            <p14:sldId id="716"/>
            <p14:sldId id="724"/>
            <p14:sldId id="262"/>
            <p14:sldId id="734"/>
            <p14:sldId id="708"/>
            <p14:sldId id="730"/>
            <p14:sldId id="263"/>
            <p14:sldId id="270"/>
            <p14:sldId id="747"/>
            <p14:sldId id="748"/>
            <p14:sldId id="741"/>
            <p14:sldId id="733"/>
            <p14:sldId id="750"/>
            <p14:sldId id="745"/>
            <p14:sldId id="753"/>
            <p14:sldId id="752"/>
            <p14:sldId id="727"/>
            <p14:sldId id="729"/>
            <p14:sldId id="728"/>
            <p14:sldId id="732"/>
            <p14:sldId id="731"/>
            <p14:sldId id="276"/>
            <p14:sldId id="264"/>
            <p14:sldId id="722"/>
            <p14:sldId id="265"/>
            <p14:sldId id="272"/>
            <p14:sldId id="273"/>
            <p14:sldId id="266"/>
            <p14:sldId id="271"/>
            <p14:sldId id="268"/>
            <p14:sldId id="723"/>
            <p14:sldId id="720"/>
            <p14:sldId id="743"/>
            <p14:sldId id="744"/>
            <p14:sldId id="746"/>
            <p14:sldId id="707"/>
            <p14:sldId id="709"/>
            <p14:sldId id="7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2" autoAdjust="0"/>
    <p:restoredTop sz="84105" autoAdjust="0"/>
  </p:normalViewPr>
  <p:slideViewPr>
    <p:cSldViewPr snapToGrid="0">
      <p:cViewPr varScale="1">
        <p:scale>
          <a:sx n="87" d="100"/>
          <a:sy n="87" d="100"/>
        </p:scale>
        <p:origin x="208" y="32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gif"/></Relationships>
</file>

<file path=ppt/diagrams/_rels/drawing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gif"/></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4_1" csCatId="accent4" phldr="1"/>
      <dgm:spPr/>
      <dgm:t>
        <a:bodyPr/>
        <a:lstStyle/>
        <a:p>
          <a:endParaRPr lang="en-US"/>
        </a:p>
      </dgm:t>
    </dgm:pt>
    <dgm:pt modelId="{35510429-1BBC-6543-B059-F768F74EB6C6}">
      <dgm:prSet/>
      <dgm:spPr/>
      <dgm:t>
        <a:bodyPr/>
        <a:lstStyle/>
        <a:p>
          <a:endParaRPr lang="en-US" dirty="0"/>
        </a:p>
        <a:p>
          <a:r>
            <a:rPr lang="en-US" dirty="0"/>
            <a:t>(a) experiential </a:t>
          </a:r>
        </a:p>
        <a:p>
          <a:r>
            <a:rPr lang="en-US" dirty="0"/>
            <a:t>world-building</a:t>
          </a:r>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a:t>(b) epistemic </a:t>
          </a:r>
        </a:p>
        <a:p>
          <a:r>
            <a:rPr lang="en-US" dirty="0"/>
            <a:t>doubt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E7EF5831-A218-EC4C-9F2E-4780B024DA5A}">
      <dgm:prSet/>
      <dgm:spPr/>
      <dgm:t>
        <a:bodyPr/>
        <a:lstStyle/>
        <a:p>
          <a:r>
            <a:rPr lang="en-US" dirty="0"/>
            <a:t>(c) literariness </a:t>
          </a:r>
        </a:p>
      </dgm:t>
    </dgm:pt>
    <dgm:pt modelId="{AA6A31D6-DFAC-5647-A2B1-50D5B23ACA9D}" type="parTrans" cxnId="{E8647718-E81B-4D47-A048-0DB95272948C}">
      <dgm:prSet/>
      <dgm:spPr/>
      <dgm:t>
        <a:bodyPr/>
        <a:lstStyle/>
        <a:p>
          <a:endParaRPr lang="en-US"/>
        </a:p>
      </dgm:t>
    </dgm:pt>
    <dgm:pt modelId="{6425380D-B353-CB4A-BD94-204980F5205D}" type="sibTrans" cxnId="{E8647718-E81B-4D47-A048-0DB95272948C}">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3" custLinFactNeighborY="-16811"/>
      <dgm:spPr/>
    </dgm:pt>
    <dgm:pt modelId="{D8FED303-DFB3-DE44-9102-2495B09E6447}" type="pres">
      <dgm:prSet presAssocID="{35510429-1BBC-6543-B059-F768F74EB6C6}" presName="nodeTx" presStyleLbl="node1" presStyleIdx="0" presStyleCnt="3">
        <dgm:presLayoutVars>
          <dgm:bulletEnabled val="1"/>
        </dgm:presLayoutVars>
      </dgm:prSet>
      <dgm:spPr/>
    </dgm:pt>
    <dgm:pt modelId="{9B31AD08-1FD8-AE41-A458-96A30EAD1678}" type="pres">
      <dgm:prSet presAssocID="{35510429-1BBC-6543-B059-F768F74EB6C6}" presName="invisiNode" presStyleLbl="node1" presStyleIdx="0" presStyleCnt="3"/>
      <dgm:spPr/>
    </dgm:pt>
    <dgm:pt modelId="{962FE6D1-86B4-B343-8476-D69D07E4E575}" type="pres">
      <dgm:prSet presAssocID="{35510429-1BBC-6543-B059-F768F74EB6C6}" presName="imagNode" presStyleLbl="fgImgPlace1" presStyleIdx="0" presStyleCnt="3" custScaleX="134413" custScaleY="125714" custLinFactNeighborX="15290" custLinFactNeighborY="20623"/>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3"/>
      <dgm:spPr/>
    </dgm:pt>
    <dgm:pt modelId="{2FE6F1E0-A3F4-6949-A4EF-214983CAD7A9}" type="pres">
      <dgm:prSet presAssocID="{66DA36C9-513F-C840-ACEB-7E17EE2A6ED5}" presName="nodeTx" presStyleLbl="node1" presStyleIdx="1" presStyleCnt="3">
        <dgm:presLayoutVars>
          <dgm:bulletEnabled val="1"/>
        </dgm:presLayoutVars>
      </dgm:prSet>
      <dgm:spPr/>
    </dgm:pt>
    <dgm:pt modelId="{60D804A1-3A33-0C45-9DA9-25989822CEBB}" type="pres">
      <dgm:prSet presAssocID="{66DA36C9-513F-C840-ACEB-7E17EE2A6ED5}" presName="invisiNode" presStyleLbl="node1" presStyleIdx="1" presStyleCnt="3"/>
      <dgm:spPr/>
    </dgm:pt>
    <dgm:pt modelId="{45FECB4B-522C-DD46-80BF-1A16CD4FE860}" type="pres">
      <dgm:prSet presAssocID="{66DA36C9-513F-C840-ACEB-7E17EE2A6ED5}" presName="imagNode" presStyleLbl="fgImgPlace1" presStyleIdx="1" presStyleCnt="3"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80324C49-845F-CB4B-96F5-63F74339A37B}" type="pres">
      <dgm:prSet presAssocID="{CBDDBD65-EE39-5342-8234-DE702062CB42}" presName="sibTrans" presStyleLbl="sibTrans2D1" presStyleIdx="0" presStyleCnt="0"/>
      <dgm:spPr/>
    </dgm:pt>
    <dgm:pt modelId="{3BB5C8CF-EFFE-0748-9F03-EBD20D1F6100}" type="pres">
      <dgm:prSet presAssocID="{E7EF5831-A218-EC4C-9F2E-4780B024DA5A}" presName="compNode" presStyleCnt="0"/>
      <dgm:spPr/>
    </dgm:pt>
    <dgm:pt modelId="{57345CB0-2835-1343-80D8-A3B56005D819}" type="pres">
      <dgm:prSet presAssocID="{E7EF5831-A218-EC4C-9F2E-4780B024DA5A}" presName="bkgdShape" presStyleLbl="node1" presStyleIdx="2" presStyleCnt="3"/>
      <dgm:spPr/>
    </dgm:pt>
    <dgm:pt modelId="{20AC5325-D9D0-7C4E-8503-C77DD6698E47}" type="pres">
      <dgm:prSet presAssocID="{E7EF5831-A218-EC4C-9F2E-4780B024DA5A}" presName="nodeTx" presStyleLbl="node1" presStyleIdx="2" presStyleCnt="3">
        <dgm:presLayoutVars>
          <dgm:bulletEnabled val="1"/>
        </dgm:presLayoutVars>
      </dgm:prSet>
      <dgm:spPr/>
    </dgm:pt>
    <dgm:pt modelId="{09B2F4EB-1468-9D4A-8BD1-3698B9ED3DF0}" type="pres">
      <dgm:prSet presAssocID="{E7EF5831-A218-EC4C-9F2E-4780B024DA5A}" presName="invisiNode" presStyleLbl="node1" presStyleIdx="2" presStyleCnt="3"/>
      <dgm:spPr/>
    </dgm:pt>
    <dgm:pt modelId="{3E31BDBB-8732-1F4E-9716-D2433523E9CF}" type="pres">
      <dgm:prSet presAssocID="{E7EF5831-A218-EC4C-9F2E-4780B024DA5A}" presName="imagNode" presStyleLbl="fgImgPlace1" presStyleIdx="2" presStyleCnt="3" custScaleX="128076" custScaleY="131939" custLinFactNeighborX="-2744" custLinFactNeighborY="14633"/>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E8647718-E81B-4D47-A048-0DB95272948C}" srcId="{8ED7AEE0-86E2-224B-9442-AC21D29FD035}" destId="{E7EF5831-A218-EC4C-9F2E-4780B024DA5A}" srcOrd="2" destOrd="0" parTransId="{AA6A31D6-DFAC-5647-A2B1-50D5B23ACA9D}" sibTransId="{6425380D-B353-CB4A-BD94-204980F5205D}"/>
    <dgm:cxn modelId="{9F68CC21-BAE1-8B43-8240-D2108DE08269}" type="presOf" srcId="{E7EF5831-A218-EC4C-9F2E-4780B024DA5A}" destId="{20AC5325-D9D0-7C4E-8503-C77DD6698E47}" srcOrd="1"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DA5A39D9-249E-DC41-86A3-79D84CB8924B}" type="presOf" srcId="{E7EF5831-A218-EC4C-9F2E-4780B024DA5A}" destId="{57345CB0-2835-1343-80D8-A3B56005D819}" srcOrd="0" destOrd="0" presId="urn:microsoft.com/office/officeart/2005/8/layout/hList7"/>
    <dgm:cxn modelId="{4CA171F0-D558-964D-97E2-5C5C95D0487C}" type="presOf" srcId="{CBDDBD65-EE39-5342-8234-DE702062CB42}" destId="{80324C49-845F-CB4B-96F5-63F74339A37B}"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 modelId="{E11CCCBC-F77C-7548-A8D9-8387DC37DAD3}" type="presParOf" srcId="{DBE79812-DEE6-D440-B8C5-8367B9E29CF2}" destId="{80324C49-845F-CB4B-96F5-63F74339A37B}" srcOrd="3" destOrd="0" presId="urn:microsoft.com/office/officeart/2005/8/layout/hList7"/>
    <dgm:cxn modelId="{6F756C11-60A7-CB40-828F-3AA5F8995739}" type="presParOf" srcId="{DBE79812-DEE6-D440-B8C5-8367B9E29CF2}" destId="{3BB5C8CF-EFFE-0748-9F03-EBD20D1F6100}" srcOrd="4" destOrd="0" presId="urn:microsoft.com/office/officeart/2005/8/layout/hList7"/>
    <dgm:cxn modelId="{C0FDBD6E-804C-E54F-9F3F-820986BCD3F6}" type="presParOf" srcId="{3BB5C8CF-EFFE-0748-9F03-EBD20D1F6100}" destId="{57345CB0-2835-1343-80D8-A3B56005D819}" srcOrd="0" destOrd="0" presId="urn:microsoft.com/office/officeart/2005/8/layout/hList7"/>
    <dgm:cxn modelId="{6DA6FA4F-97FB-0045-8875-107158D20887}" type="presParOf" srcId="{3BB5C8CF-EFFE-0748-9F03-EBD20D1F6100}" destId="{20AC5325-D9D0-7C4E-8503-C77DD6698E47}" srcOrd="1" destOrd="0" presId="urn:microsoft.com/office/officeart/2005/8/layout/hList7"/>
    <dgm:cxn modelId="{894B994F-384E-954B-8A0F-0A5403E0418A}" type="presParOf" srcId="{3BB5C8CF-EFFE-0748-9F03-EBD20D1F6100}" destId="{09B2F4EB-1468-9D4A-8BD1-3698B9ED3DF0}" srcOrd="2" destOrd="0" presId="urn:microsoft.com/office/officeart/2005/8/layout/hList7"/>
    <dgm:cxn modelId="{23BA7DAC-AFDD-484E-99F2-682269995687}" type="presParOf" srcId="{3BB5C8CF-EFFE-0748-9F03-EBD20D1F6100}" destId="{3E31BDBB-8732-1F4E-9716-D2433523E9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(a) experiential </a:t>
          </a:r>
        </a:p>
        <a:p>
          <a:pPr marL="0" lvl="0" indent="0" algn="ctr" defTabSz="1155700">
            <a:lnSpc>
              <a:spcPct val="90000"/>
            </a:lnSpc>
            <a:spcBef>
              <a:spcPct val="0"/>
            </a:spcBef>
            <a:spcAft>
              <a:spcPct val="35000"/>
            </a:spcAft>
            <a:buNone/>
          </a:pPr>
          <a:r>
            <a:rPr lang="en-US" sz="2600" kern="1200" dirty="0"/>
            <a:t>world-building</a:t>
          </a:r>
        </a:p>
      </dsp:txBody>
      <dsp:txXfrm>
        <a:off x="2207" y="1740535"/>
        <a:ext cx="3435027" cy="1740535"/>
      </dsp:txXfrm>
    </dsp:sp>
    <dsp:sp modelId="{962FE6D1-86B4-B343-8476-D69D07E4E575}">
      <dsp:nvSpPr>
        <dsp:cNvPr id="0" name=""/>
        <dsp:cNvSpPr/>
      </dsp:nvSpPr>
      <dsp:spPr>
        <a:xfrm>
          <a:off x="967453" y="373609"/>
          <a:ext cx="1947638" cy="182159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(b) epistemic </a:t>
          </a:r>
        </a:p>
        <a:p>
          <a:pPr marL="0" lvl="0" indent="0" algn="ctr" defTabSz="1155700">
            <a:lnSpc>
              <a:spcPct val="90000"/>
            </a:lnSpc>
            <a:spcBef>
              <a:spcPct val="0"/>
            </a:spcBef>
            <a:spcAft>
              <a:spcPct val="35000"/>
            </a:spcAft>
            <a:buNone/>
          </a:pPr>
          <a:r>
            <a:rPr lang="en-US" sz="2600" kern="1200" dirty="0"/>
            <a:t>doubt </a:t>
          </a:r>
        </a:p>
      </dsp:txBody>
      <dsp:txXfrm>
        <a:off x="3540286" y="1740535"/>
        <a:ext cx="3435027" cy="1740535"/>
      </dsp:txXfrm>
    </dsp:sp>
    <dsp:sp modelId="{45FECB4B-522C-DD46-80BF-1A16CD4FE860}">
      <dsp:nvSpPr>
        <dsp:cNvPr id="0" name=""/>
        <dsp:cNvSpPr/>
      </dsp:nvSpPr>
      <dsp:spPr>
        <a:xfrm>
          <a:off x="4351989" y="152057"/>
          <a:ext cx="1811621" cy="1950376"/>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45CB0-2835-1343-80D8-A3B56005D819}">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(c) literariness </a:t>
          </a:r>
        </a:p>
      </dsp:txBody>
      <dsp:txXfrm>
        <a:off x="7078364" y="1740535"/>
        <a:ext cx="3435027" cy="1740535"/>
      </dsp:txXfrm>
    </dsp:sp>
    <dsp:sp modelId="{3E31BDBB-8732-1F4E-9716-D2433523E9CF}">
      <dsp:nvSpPr>
        <dsp:cNvPr id="0" name=""/>
        <dsp:cNvSpPr/>
      </dsp:nvSpPr>
      <dsp:spPr>
        <a:xfrm>
          <a:off x="7828210" y="241714"/>
          <a:ext cx="1855815" cy="191179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420623" y="3481070"/>
          <a:ext cx="9674352" cy="65270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27.10.20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24826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15</a:t>
            </a:fld>
            <a:endParaRPr lang="de-DE"/>
          </a:p>
        </p:txBody>
      </p:sp>
    </p:spTree>
    <p:extLst>
      <p:ext uri="{BB962C8B-B14F-4D97-AF65-F5344CB8AC3E}">
        <p14:creationId xmlns:p14="http://schemas.microsoft.com/office/powerpoint/2010/main" val="1253142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186319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19</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3006400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Genre plays an important part in this authorial activity, as it preempts many of the authorial choices, offering a schema for both content and form. Thus, depending on the author’s choice of a specific genre, we may predict certain linguistic features, and thus frequency of LIWC categories and stylometric similarity between texts. Genre is here understood as a schema which includes literary as well as non-literary text types. </a:t>
            </a:r>
          </a:p>
          <a:p>
            <a:pPr marL="0" indent="0">
              <a:buNone/>
            </a:pPr>
            <a:r>
              <a:rPr lang="en-US" sz="1200" dirty="0"/>
              <a:t>Among the literary genres, the most specific incarnations of the examined time period in the German discourse are novella, novel, narration, and short prose forms. Among non-literary genres, we work with diaries.</a:t>
            </a:r>
          </a:p>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2467242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Upon </a:t>
            </a:r>
            <a:r>
              <a:rPr lang="de-CH" sz="1200" kern="1200" dirty="0" err="1">
                <a:solidFill>
                  <a:schemeClr val="tx1"/>
                </a:solidFill>
                <a:effectLst/>
                <a:latin typeface="+mn-lt"/>
                <a:ea typeface="+mn-ea"/>
                <a:cs typeface="+mn-cs"/>
              </a:rPr>
              <a:t>completion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final DE-LIWC2015 </a:t>
            </a:r>
            <a:r>
              <a:rPr lang="de-CH" sz="1200" kern="1200" dirty="0" err="1">
                <a:solidFill>
                  <a:schemeClr val="tx1"/>
                </a:solidFill>
                <a:effectLst/>
                <a:latin typeface="+mn-lt"/>
                <a:ea typeface="+mn-ea"/>
                <a:cs typeface="+mn-cs"/>
              </a:rPr>
              <a:t>dictionary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4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variables </a:t>
            </a:r>
            <a:r>
              <a:rPr lang="de-CH" sz="1200" kern="1200" dirty="0" err="1">
                <a:solidFill>
                  <a:schemeClr val="tx1"/>
                </a:solidFill>
                <a:effectLst/>
                <a:latin typeface="+mn-lt"/>
                <a:ea typeface="+mn-ea"/>
                <a:cs typeface="+mn-cs"/>
              </a:rPr>
              <a:t>corresponding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those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LIWC2015 </a:t>
            </a:r>
            <a:r>
              <a:rPr lang="de-CH" sz="1200" kern="1200" dirty="0" err="1">
                <a:solidFill>
                  <a:schemeClr val="tx1"/>
                </a:solidFill>
                <a:effectLst/>
                <a:latin typeface="+mn-lt"/>
                <a:ea typeface="+mn-ea"/>
                <a:cs typeface="+mn-cs"/>
              </a:rPr>
              <a:t>version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Boyd, et al., 2015) </a:t>
            </a:r>
            <a:r>
              <a:rPr lang="de-CH" sz="1200" kern="1200" dirty="0" err="1">
                <a:solidFill>
                  <a:schemeClr val="tx1"/>
                </a:solidFill>
                <a:effectLst/>
                <a:latin typeface="+mn-lt"/>
                <a:ea typeface="+mn-ea"/>
                <a:cs typeface="+mn-cs"/>
              </a:rPr>
              <a:t>were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integrated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system</a:t>
            </a:r>
            <a:r>
              <a:rPr lang="de-CH" sz="1200" kern="1200" dirty="0">
                <a:solidFill>
                  <a:schemeClr val="tx1"/>
                </a:solidFill>
                <a:effectLst/>
                <a:latin typeface="+mn-lt"/>
                <a:ea typeface="+mn-ea"/>
                <a:cs typeface="+mn-cs"/>
              </a:rPr>
              <a:t>: Analytical </a:t>
            </a:r>
            <a:r>
              <a:rPr lang="de-CH" sz="1200" kern="1200" dirty="0" err="1">
                <a:solidFill>
                  <a:schemeClr val="tx1"/>
                </a:solidFill>
                <a:effectLst/>
                <a:latin typeface="+mn-lt"/>
                <a:ea typeface="+mn-ea"/>
                <a:cs typeface="+mn-cs"/>
              </a:rPr>
              <a:t>thinking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Chung, et al., 2015), </a:t>
            </a:r>
            <a:r>
              <a:rPr lang="de-CH" sz="1200" kern="1200" dirty="0" err="1">
                <a:solidFill>
                  <a:schemeClr val="tx1"/>
                </a:solidFill>
                <a:effectLst/>
                <a:latin typeface="+mn-lt"/>
                <a:ea typeface="+mn-ea"/>
                <a:cs typeface="+mn-cs"/>
              </a:rPr>
              <a:t>Clout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Kacewicz</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Davis, </a:t>
            </a:r>
            <a:r>
              <a:rPr lang="de-CH" sz="1200" kern="1200" dirty="0" err="1">
                <a:solidFill>
                  <a:schemeClr val="tx1"/>
                </a:solidFill>
                <a:effectLst/>
                <a:latin typeface="+mn-lt"/>
                <a:ea typeface="+mn-ea"/>
                <a:cs typeface="+mn-cs"/>
              </a:rPr>
              <a:t>Jeon</a:t>
            </a:r>
            <a:r>
              <a:rPr lang="de-CH" sz="1200" kern="1200" dirty="0">
                <a:solidFill>
                  <a:schemeClr val="tx1"/>
                </a:solidFill>
                <a:effectLst/>
                <a:latin typeface="+mn-lt"/>
                <a:ea typeface="+mn-ea"/>
                <a:cs typeface="+mn-cs"/>
              </a:rPr>
              <a:t>, &amp; Graesser, 2013), Authenticity (Newman,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Berry, &amp; Richards, 2003),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Emotional Tone (Cohn, Mehl, &amp;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2004). </a:t>
            </a:r>
            <a:r>
              <a:rPr lang="de-CH" sz="1200" kern="1200" dirty="0" err="1">
                <a:solidFill>
                  <a:schemeClr val="tx1"/>
                </a:solidFill>
                <a:effectLst/>
                <a:latin typeface="+mn-lt"/>
                <a:ea typeface="+mn-ea"/>
                <a:cs typeface="+mn-cs"/>
              </a:rPr>
              <a:t>We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 on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previously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published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research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converted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percentiles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based</a:t>
            </a:r>
            <a:r>
              <a:rPr lang="de-CH" sz="1200" kern="1200" dirty="0">
                <a:solidFill>
                  <a:schemeClr val="tx1"/>
                </a:solidFill>
                <a:effectLst/>
                <a:latin typeface="+mn-lt"/>
                <a:ea typeface="+mn-ea"/>
                <a:cs typeface="+mn-cs"/>
              </a:rPr>
              <a:t> on </a:t>
            </a:r>
            <a:r>
              <a:rPr lang="de-CH" sz="1200" kern="1200" dirty="0" err="1">
                <a:solidFill>
                  <a:schemeClr val="tx1"/>
                </a:solidFill>
                <a:effectLst/>
                <a:latin typeface="+mn-lt"/>
                <a:ea typeface="+mn-ea"/>
                <a:cs typeface="+mn-cs"/>
              </a:rPr>
              <a:t>standardized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scores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large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samples.3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24</a:t>
            </a:fld>
            <a:endParaRPr lang="de-DE"/>
          </a:p>
        </p:txBody>
      </p:sp>
    </p:spTree>
    <p:extLst>
      <p:ext uri="{BB962C8B-B14F-4D97-AF65-F5344CB8AC3E}">
        <p14:creationId xmlns:p14="http://schemas.microsoft.com/office/powerpoint/2010/main" val="219268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389353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r>
              <a:rPr lang="de-CH" dirty="0" err="1"/>
              <a:t>Distant</a:t>
            </a:r>
            <a:r>
              <a:rPr lang="de-CH" dirty="0"/>
              <a:t> Reading | Netzwerkanalyse </a:t>
            </a:r>
            <a:endParaRPr lang="en-US" dirty="0"/>
          </a:p>
          <a:p>
            <a:pPr marL="514350" indent="-514350">
              <a:buFont typeface="+mj-lt"/>
              <a:buAutoNum type="arabicPeriod"/>
            </a:pPr>
            <a:r>
              <a:rPr lang="en-US" dirty="0" err="1"/>
              <a:t>Ausblick</a:t>
            </a:r>
            <a:endParaRPr lang="en-US"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2001723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 literariness p = 0.6</a:t>
            </a:r>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502176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2787282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246053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36</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42</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44</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45</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Here</a:t>
            </a:r>
            <a:r>
              <a:rPr lang="de-DE" dirty="0"/>
              <a:t> </a:t>
            </a:r>
            <a:r>
              <a:rPr lang="de-DE" dirty="0" err="1"/>
              <a:t>are</a:t>
            </a:r>
            <a:r>
              <a:rPr lang="de-DE" dirty="0"/>
              <a:t> </a:t>
            </a:r>
            <a:r>
              <a:rPr lang="de-DE" dirty="0" err="1"/>
              <a:t>my</a:t>
            </a:r>
            <a:r>
              <a:rPr lang="de-DE" dirty="0"/>
              <a:t> </a:t>
            </a:r>
            <a:r>
              <a:rPr lang="de-DE" dirty="0" err="1"/>
              <a:t>business</a:t>
            </a:r>
            <a:r>
              <a:rPr lang="de-DE" dirty="0"/>
              <a:t> </a:t>
            </a:r>
            <a:r>
              <a:rPr lang="de-DE" dirty="0" err="1"/>
              <a:t>cards</a:t>
            </a:r>
            <a:r>
              <a:rPr lang="de-DE" dirty="0"/>
              <a:t>: </a:t>
            </a:r>
          </a:p>
          <a:p>
            <a:r>
              <a:rPr lang="de-DE" dirty="0"/>
              <a:t>Online </a:t>
            </a:r>
            <a:r>
              <a:rPr lang="de-DE" dirty="0" err="1"/>
              <a:t>cultures</a:t>
            </a:r>
            <a:r>
              <a:rPr lang="de-DE" dirty="0"/>
              <a:t> </a:t>
            </a:r>
            <a:r>
              <a:rPr lang="de-DE" dirty="0" err="1"/>
              <a:t>of</a:t>
            </a:r>
            <a:r>
              <a:rPr lang="de-DE" dirty="0"/>
              <a:t> </a:t>
            </a:r>
            <a:r>
              <a:rPr lang="de-DE" dirty="0" err="1"/>
              <a:t>reading</a:t>
            </a:r>
            <a:r>
              <a:rPr lang="de-DE" dirty="0"/>
              <a:t> &amp; </a:t>
            </a:r>
            <a:r>
              <a:rPr lang="de-DE" dirty="0" err="1"/>
              <a:t>evaluation</a:t>
            </a:r>
            <a:endParaRPr lang="de-DE" dirty="0"/>
          </a:p>
          <a:p>
            <a:r>
              <a:rPr lang="de-DE" dirty="0" err="1"/>
              <a:t>It‘s</a:t>
            </a:r>
            <a:r>
              <a:rPr lang="de-DE" dirty="0"/>
              <a:t> all </a:t>
            </a:r>
            <a:r>
              <a:rPr lang="de-DE" dirty="0" err="1"/>
              <a:t>pretty</a:t>
            </a:r>
            <a:r>
              <a:rPr lang="de-DE" dirty="0"/>
              <a:t> </a:t>
            </a:r>
            <a:r>
              <a:rPr lang="de-DE" dirty="0" err="1"/>
              <a:t>much</a:t>
            </a:r>
            <a:r>
              <a:rPr lang="de-DE" dirty="0"/>
              <a:t> </a:t>
            </a:r>
            <a:r>
              <a:rPr lang="de-DE" dirty="0" err="1"/>
              <a:t>shades</a:t>
            </a:r>
            <a:r>
              <a:rPr lang="de-DE" dirty="0"/>
              <a:t> </a:t>
            </a:r>
            <a:r>
              <a:rPr lang="de-DE" dirty="0" err="1"/>
              <a:t>of</a:t>
            </a:r>
            <a:r>
              <a:rPr lang="de-DE" dirty="0"/>
              <a:t> </a:t>
            </a:r>
            <a:r>
              <a:rPr lang="de-DE" dirty="0" err="1"/>
              <a:t>violet</a:t>
            </a:r>
            <a:r>
              <a:rPr lang="de-DE" dirty="0"/>
              <a:t> </a:t>
            </a:r>
            <a:r>
              <a:rPr lang="de-DE" dirty="0" err="1"/>
              <a:t>and</a:t>
            </a:r>
            <a:r>
              <a:rPr lang="de-DE" dirty="0"/>
              <a:t> </a:t>
            </a:r>
            <a:r>
              <a:rPr lang="de-DE" dirty="0" err="1"/>
              <a:t>blue</a:t>
            </a:r>
            <a:r>
              <a:rPr lang="de-DE" dirty="0"/>
              <a:t>. So </a:t>
            </a:r>
            <a:r>
              <a:rPr lang="de-DE" dirty="0" err="1"/>
              <a:t>here</a:t>
            </a:r>
            <a:r>
              <a:rPr lang="de-DE" dirty="0"/>
              <a:t> </a:t>
            </a:r>
            <a:r>
              <a:rPr lang="de-DE" dirty="0" err="1"/>
              <a:t>you</a:t>
            </a:r>
            <a:r>
              <a:rPr lang="de-DE" dirty="0"/>
              <a:t> </a:t>
            </a:r>
            <a:r>
              <a:rPr lang="de-DE" dirty="0" err="1"/>
              <a:t>see</a:t>
            </a:r>
            <a:r>
              <a:rPr lang="de-DE" dirty="0"/>
              <a:t> </a:t>
            </a:r>
            <a:r>
              <a:rPr lang="de-DE" dirty="0" err="1"/>
              <a:t>why</a:t>
            </a:r>
            <a:r>
              <a:rPr lang="de-DE" dirty="0"/>
              <a:t> </a:t>
            </a:r>
            <a:r>
              <a:rPr lang="de-DE" b="1" dirty="0"/>
              <a:t>I </a:t>
            </a:r>
            <a:r>
              <a:rPr lang="de-DE" b="1" dirty="0" err="1"/>
              <a:t>come</a:t>
            </a:r>
            <a:r>
              <a:rPr lang="de-DE" b="1" dirty="0"/>
              <a:t> in </a:t>
            </a:r>
            <a:r>
              <a:rPr lang="de-DE" b="1" dirty="0" err="1"/>
              <a:t>search</a:t>
            </a:r>
            <a:r>
              <a:rPr lang="de-DE" b="1" dirty="0"/>
              <a:t> </a:t>
            </a:r>
            <a:r>
              <a:rPr lang="de-DE" b="1" dirty="0" err="1"/>
              <a:t>for</a:t>
            </a:r>
            <a:r>
              <a:rPr lang="de-DE" b="1" dirty="0"/>
              <a:t> </a:t>
            </a:r>
            <a:r>
              <a:rPr lang="de-DE" b="1" dirty="0" err="1"/>
              <a:t>some</a:t>
            </a:r>
            <a:r>
              <a:rPr lang="de-DE" b="1" dirty="0"/>
              <a:t> </a:t>
            </a:r>
            <a:r>
              <a:rPr lang="de-DE" b="1" dirty="0" err="1"/>
              <a:t>burnt</a:t>
            </a:r>
            <a:r>
              <a:rPr lang="de-DE" b="1" dirty="0"/>
              <a:t> orange!</a:t>
            </a:r>
          </a:p>
          <a:p>
            <a:endParaRPr lang="de-DE" dirty="0"/>
          </a:p>
        </p:txBody>
      </p:sp>
      <p:sp>
        <p:nvSpPr>
          <p:cNvPr id="4" name="Foliennummernplatzhalter 3"/>
          <p:cNvSpPr>
            <a:spLocks noGrp="1"/>
          </p:cNvSpPr>
          <p:nvPr>
            <p:ph type="sldNum" sz="quarter" idx="10"/>
          </p:nvPr>
        </p:nvSpPr>
        <p:spPr/>
        <p:txBody>
          <a:bodyPr/>
          <a:lstStyle/>
          <a:p>
            <a:fld id="{CCFD1B30-6A3A-4B8E-A848-CDCE96065713}" type="slidenum">
              <a:rPr lang="de-CH" smtClean="0"/>
              <a:t>4</a:t>
            </a:fld>
            <a:endParaRPr lang="de-CH"/>
          </a:p>
        </p:txBody>
      </p:sp>
    </p:spTree>
    <p:extLst>
      <p:ext uri="{BB962C8B-B14F-4D97-AF65-F5344CB8AC3E}">
        <p14:creationId xmlns:p14="http://schemas.microsoft.com/office/powerpoint/2010/main" val="419914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47</a:t>
            </a:fld>
            <a:endParaRPr lang="de-DE"/>
          </a:p>
        </p:txBody>
      </p:sp>
    </p:spTree>
    <p:extLst>
      <p:ext uri="{BB962C8B-B14F-4D97-AF65-F5344CB8AC3E}">
        <p14:creationId xmlns:p14="http://schemas.microsoft.com/office/powerpoint/2010/main" val="2717318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48</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49</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51</a:t>
            </a:fld>
            <a:endParaRPr lang="de-DE"/>
          </a:p>
        </p:txBody>
      </p:sp>
    </p:spTree>
    <p:extLst>
      <p:ext uri="{BB962C8B-B14F-4D97-AF65-F5344CB8AC3E}">
        <p14:creationId xmlns:p14="http://schemas.microsoft.com/office/powerpoint/2010/main" val="95760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a:t>
            </a:fld>
            <a:endParaRPr lang="de-DE"/>
          </a:p>
        </p:txBody>
      </p:sp>
    </p:spTree>
    <p:extLst>
      <p:ext uri="{BB962C8B-B14F-4D97-AF65-F5344CB8AC3E}">
        <p14:creationId xmlns:p14="http://schemas.microsoft.com/office/powerpoint/2010/main" val="268036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7</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155149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13</a:t>
            </a:fld>
            <a:endParaRPr lang="de-DE"/>
          </a:p>
        </p:txBody>
      </p:sp>
    </p:spTree>
    <p:extLst>
      <p:ext uri="{BB962C8B-B14F-4D97-AF65-F5344CB8AC3E}">
        <p14:creationId xmlns:p14="http://schemas.microsoft.com/office/powerpoint/2010/main" val="26119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3353897" y="1570080"/>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451486"/>
            <a:ext cx="13149263" cy="2237189"/>
          </a:xfrm>
        </p:spPr>
        <p:txBody>
          <a:bodyPr>
            <a:normAutofit/>
          </a:bodyPr>
          <a:lstStyle/>
          <a:p>
            <a:r>
              <a:rPr lang="de-CH" b="1" dirty="0"/>
              <a:t>Stil mit Kanten und Knoten</a:t>
            </a:r>
            <a:r>
              <a:rPr lang="de-CH" b="1" i="1" dirty="0"/>
              <a:t>: </a:t>
            </a:r>
            <a:br>
              <a:rPr lang="de-CH" b="1" i="1" dirty="0"/>
            </a:br>
            <a:r>
              <a:rPr lang="de-CH" b="1"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2859541"/>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490229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200" y="1825625"/>
            <a:ext cx="6712974"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und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7" y="681037"/>
            <a:ext cx="5049591" cy="49702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4"/>
          <a:srcRect t="-1366"/>
          <a:stretch/>
        </p:blipFill>
        <p:spPr>
          <a:xfrm>
            <a:off x="8360301" y="5304373"/>
            <a:ext cx="3831699" cy="1553627"/>
          </a:xfrm>
          <a:prstGeom prst="rect">
            <a:avLst/>
          </a:prstGeom>
        </p:spPr>
      </p:pic>
    </p:spTree>
    <p:extLst>
      <p:ext uri="{BB962C8B-B14F-4D97-AF65-F5344CB8AC3E}">
        <p14:creationId xmlns:p14="http://schemas.microsoft.com/office/powerpoint/2010/main" val="15283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a:t>
            </a:r>
          </a:p>
          <a:p>
            <a:r>
              <a:rPr lang="en-US" dirty="0" err="1"/>
              <a:t>Texteigenschaft</a:t>
            </a:r>
            <a:r>
              <a:rPr lang="en-US" dirty="0"/>
              <a:t> (</a:t>
            </a:r>
            <a:r>
              <a:rPr lang="en-US" dirty="0" err="1"/>
              <a:t>z.B.</a:t>
            </a:r>
            <a:r>
              <a:rPr lang="en-US" dirty="0"/>
              <a:t> Piper, 2019)</a:t>
            </a:r>
          </a:p>
          <a:p>
            <a:r>
              <a:rPr lang="en-US" dirty="0" err="1"/>
              <a:t>nicht</a:t>
            </a:r>
            <a:r>
              <a:rPr lang="en-US" dirty="0"/>
              <a:t> </a:t>
            </a:r>
            <a:r>
              <a:rPr lang="en-US" dirty="0" err="1"/>
              <a:t>reine</a:t>
            </a:r>
            <a:r>
              <a:rPr lang="en-US" dirty="0"/>
              <a:t> </a:t>
            </a:r>
            <a:r>
              <a:rPr lang="en-US" dirty="0" err="1"/>
              <a:t>Zuschreibung</a:t>
            </a:r>
            <a:r>
              <a:rPr lang="en-US" dirty="0"/>
              <a:t> (</a:t>
            </a:r>
            <a:r>
              <a:rPr lang="en-US" dirty="0">
                <a:highlight>
                  <a:srgbClr val="FFFF00"/>
                </a:highlight>
              </a:rPr>
              <a:t>Searle</a:t>
            </a:r>
            <a:r>
              <a:rPr lang="en-US" dirty="0"/>
              <a:t>)</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182" y="1835085"/>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67808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9B0E8-3B2E-4240-B8E2-4D45AF44545F}"/>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EA7A374-9F21-B747-8ED2-263F93EE6E40}"/>
              </a:ext>
            </a:extLst>
          </p:cNvPr>
          <p:cNvSpPr>
            <a:spLocks noGrp="1"/>
          </p:cNvSpPr>
          <p:nvPr>
            <p:ph idx="1"/>
          </p:nvPr>
        </p:nvSpPr>
        <p:spPr/>
        <p:txBody>
          <a:bodyPr/>
          <a:lstStyle/>
          <a:p>
            <a:endParaRPr lang="en-US"/>
          </a:p>
        </p:txBody>
      </p:sp>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7" y="0"/>
            <a:ext cx="4594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2023161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Löwys</a:t>
            </a:r>
            <a:r>
              <a:rPr lang="en-US" b="1" dirty="0">
                <a:latin typeface="Courier" pitchFamily="2" charset="0"/>
              </a:rPr>
              <a:t> “</a:t>
            </a:r>
            <a:r>
              <a:rPr lang="en-US" b="1" dirty="0" err="1">
                <a:latin typeface="Courier" pitchFamily="2" charset="0"/>
              </a:rPr>
              <a:t>Gemurmel</a:t>
            </a:r>
            <a:r>
              <a:rPr lang="en-US" b="1" dirty="0">
                <a:latin typeface="Courier" pitchFamily="2" charset="0"/>
              </a:rPr>
              <a:t>” LOWBROW</a:t>
            </a:r>
          </a:p>
        </p:txBody>
      </p:sp>
    </p:spTree>
    <p:extLst>
      <p:ext uri="{BB962C8B-B14F-4D97-AF65-F5344CB8AC3E}">
        <p14:creationId xmlns:p14="http://schemas.microsoft.com/office/powerpoint/2010/main" val="196053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081684" cy="4351338"/>
          </a:xfrm>
        </p:spPr>
        <p:txBody>
          <a:bodyPr>
            <a:normAutofit fontScale="70000" lnSpcReduction="2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«Diktion» operationalisieren</a:t>
            </a:r>
          </a:p>
          <a:p>
            <a:r>
              <a:rPr lang="de-CH" dirty="0"/>
              <a:t>Texte = Knoten: Vektoren textueller Merkmale («</a:t>
            </a:r>
            <a:r>
              <a:rPr lang="de-CH" dirty="0" err="1"/>
              <a:t>features</a:t>
            </a:r>
            <a:r>
              <a:rPr lang="de-CH" dirty="0"/>
              <a:t>»)</a:t>
            </a:r>
          </a:p>
          <a:p>
            <a:r>
              <a:rPr lang="de-CH" dirty="0"/>
              <a:t>Beziehungen = Kanten: Werte formaler Distanz zwischen den Vektoren</a:t>
            </a:r>
          </a:p>
          <a:p>
            <a:r>
              <a:rPr lang="de-CH" dirty="0"/>
              <a:t>zwei Arten von Kanten</a:t>
            </a:r>
          </a:p>
          <a:p>
            <a:pPr marL="914400" lvl="1" indent="-457200">
              <a:buFont typeface="+mj-lt"/>
              <a:buAutoNum type="arabicPeriod"/>
            </a:pPr>
            <a:r>
              <a:rPr lang="de-CH" dirty="0" err="1"/>
              <a:t>Stilometrie</a:t>
            </a:r>
            <a:r>
              <a:rPr lang="de-CH" dirty="0"/>
              <a:t>: Distanz zwischen Vektoren meisthäufiger Wörter (100-2000) + Consensus-Algorithmus filtert stabile Muster + drei ähnlichste Nachbarn</a:t>
            </a:r>
          </a:p>
          <a:p>
            <a:pPr marL="914400" lvl="1" indent="-457200">
              <a:buFont typeface="+mj-lt"/>
              <a:buAutoNum type="arabicPeriod"/>
            </a:pPr>
            <a:r>
              <a:rPr lang="de-CH" dirty="0"/>
              <a:t>Sozialpsychologie: Indikatoren sozialpsychologischer Konstrukte ( </a:t>
            </a:r>
            <a:endParaRPr lang="de-DE" dirty="0"/>
          </a:p>
          <a:p>
            <a:endParaRPr lang="en-US" dirty="0"/>
          </a:p>
        </p:txBody>
      </p:sp>
      <p:pic>
        <p:nvPicPr>
          <p:cNvPr id="4" name="Grafik 3">
            <a:extLst>
              <a:ext uri="{FF2B5EF4-FFF2-40B4-BE49-F238E27FC236}">
                <a16:creationId xmlns:a16="http://schemas.microsoft.com/office/drawing/2014/main" id="{05A4E745-DF5A-F843-823A-281D2F238345}"/>
              </a:ext>
            </a:extLst>
          </p:cNvPr>
          <p:cNvPicPr>
            <a:picLocks noChangeAspect="1"/>
          </p:cNvPicPr>
          <p:nvPr/>
        </p:nvPicPr>
        <p:blipFill>
          <a:blip r:embed="rId3"/>
          <a:stretch>
            <a:fillRect/>
          </a:stretch>
        </p:blipFill>
        <p:spPr>
          <a:xfrm>
            <a:off x="9309146" y="3429000"/>
            <a:ext cx="2419311" cy="3246379"/>
          </a:xfrm>
          <a:prstGeom prst="rect">
            <a:avLst/>
          </a:prstGeom>
        </p:spPr>
      </p:pic>
      <p:pic>
        <p:nvPicPr>
          <p:cNvPr id="4098" name="Picture 2">
            <a:extLst>
              <a:ext uri="{FF2B5EF4-FFF2-40B4-BE49-F238E27FC236}">
                <a16:creationId xmlns:a16="http://schemas.microsoft.com/office/drawing/2014/main" id="{974E6531-42C7-2E4D-A0CC-35DA5DDD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27" y="365125"/>
            <a:ext cx="210245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p:txBody>
          <a:bodyPr/>
          <a:lstStyle/>
          <a:p>
            <a:pPr marL="0" indent="0">
              <a:buNone/>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pPr marL="0" indent="0">
              <a:buNone/>
            </a:pPr>
            <a:endParaRPr lang="en-US" dirty="0"/>
          </a:p>
        </p:txBody>
      </p:sp>
      <p:pic>
        <p:nvPicPr>
          <p:cNvPr id="7" name="Grafik 6">
            <a:extLst>
              <a:ext uri="{FF2B5EF4-FFF2-40B4-BE49-F238E27FC236}">
                <a16:creationId xmlns:a16="http://schemas.microsoft.com/office/drawing/2014/main" id="{4A131417-EA08-744F-9833-35879EE77F9A}"/>
              </a:ext>
            </a:extLst>
          </p:cNvPr>
          <p:cNvPicPr>
            <a:picLocks noChangeAspect="1"/>
          </p:cNvPicPr>
          <p:nvPr/>
        </p:nvPicPr>
        <p:blipFill>
          <a:blip r:embed="rId3"/>
          <a:stretch>
            <a:fillRect/>
          </a:stretch>
        </p:blipFill>
        <p:spPr>
          <a:xfrm>
            <a:off x="2259576" y="3429000"/>
            <a:ext cx="5372100" cy="2590800"/>
          </a:xfrm>
          <a:prstGeom prst="rect">
            <a:avLst/>
          </a:prstGeom>
        </p:spPr>
      </p:pic>
    </p:spTree>
    <p:extLst>
      <p:ext uri="{BB962C8B-B14F-4D97-AF65-F5344CB8AC3E}">
        <p14:creationId xmlns:p14="http://schemas.microsoft.com/office/powerpoint/2010/main" val="54310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fontScale="92500" lnSpcReduction="10000"/>
          </a:bodyPr>
          <a:lstStyle/>
          <a:p>
            <a:r>
              <a:rPr lang="en-US" dirty="0"/>
              <a:t>Franz Kafka </a:t>
            </a:r>
            <a:r>
              <a:rPr lang="en-US" dirty="0" err="1"/>
              <a:t>als</a:t>
            </a:r>
            <a:r>
              <a:rPr lang="en-US" dirty="0"/>
              <a:t> </a:t>
            </a:r>
            <a:r>
              <a:rPr lang="en-US" dirty="0" err="1"/>
              <a:t>Leser</a:t>
            </a:r>
            <a:r>
              <a:rPr lang="en-US" dirty="0"/>
              <a:t> </a:t>
            </a:r>
          </a:p>
          <a:p>
            <a:pPr lvl="1"/>
            <a:r>
              <a:rPr lang="en-US" dirty="0"/>
              <a:t>Discerning reader, rooted “firmly and directly in European tradition” (Auden, 2002)</a:t>
            </a:r>
          </a:p>
          <a:p>
            <a:pPr lvl="1"/>
            <a:r>
              <a:rPr lang="en-US" dirty="0"/>
              <a:t>Little direct quotation or verbatim adoption</a:t>
            </a:r>
          </a:p>
          <a:p>
            <a:pPr lvl="1"/>
            <a:r>
              <a:rPr lang="en-US" dirty="0"/>
              <a:t>Strong aesthetic transformation</a:t>
            </a:r>
          </a:p>
          <a:p>
            <a:pPr lvl="1"/>
            <a:r>
              <a:rPr lang="en-US" dirty="0"/>
              <a:t>No explicit poetics (but “</a:t>
            </a:r>
            <a:r>
              <a:rPr lang="en-US" dirty="0" err="1"/>
              <a:t>kleine</a:t>
            </a:r>
            <a:r>
              <a:rPr lang="en-US" dirty="0"/>
              <a:t> </a:t>
            </a:r>
            <a:r>
              <a:rPr lang="en-US" dirty="0" err="1"/>
              <a:t>Literatur</a:t>
            </a:r>
            <a:r>
              <a:rPr lang="en-US" dirty="0"/>
              <a:t>,” diaries)</a:t>
            </a:r>
          </a:p>
          <a:p>
            <a:r>
              <a:rPr lang="en-US" dirty="0" err="1"/>
              <a:t>Datengrundlage</a:t>
            </a:r>
            <a:endParaRPr lang="en-US" dirty="0"/>
          </a:p>
          <a:p>
            <a:pPr lvl="1"/>
            <a:r>
              <a:rPr lang="en-US" dirty="0" err="1"/>
              <a:t>Verzeichnis</a:t>
            </a:r>
            <a:r>
              <a:rPr lang="en-US" dirty="0"/>
              <a:t> </a:t>
            </a:r>
            <a:r>
              <a:rPr lang="en-US" dirty="0" err="1"/>
              <a:t>persönliche</a:t>
            </a:r>
            <a:r>
              <a:rPr lang="en-US" dirty="0"/>
              <a:t> </a:t>
            </a:r>
            <a:r>
              <a:rPr lang="en-US" dirty="0" err="1"/>
              <a:t>Bibliothek</a:t>
            </a:r>
            <a:r>
              <a:rPr lang="en-US" dirty="0"/>
              <a:t> (ca. 300 </a:t>
            </a:r>
            <a:r>
              <a:rPr lang="en-US" dirty="0" err="1"/>
              <a:t>Titel</a:t>
            </a:r>
            <a:r>
              <a:rPr lang="en-US" dirty="0"/>
              <a:t>) </a:t>
            </a:r>
          </a:p>
          <a:p>
            <a:pPr lvl="1"/>
            <a:r>
              <a:rPr lang="en-US" dirty="0" err="1"/>
              <a:t>Selbstauskunft</a:t>
            </a:r>
            <a:r>
              <a:rPr lang="en-US" dirty="0"/>
              <a:t>  (ca. 300 </a:t>
            </a:r>
            <a:r>
              <a:rPr lang="en-US" dirty="0" err="1"/>
              <a:t>Titel</a:t>
            </a:r>
            <a:r>
              <a:rPr lang="en-US" dirty="0"/>
              <a:t>)</a:t>
            </a:r>
          </a:p>
          <a:p>
            <a:r>
              <a:rPr lang="en-US" dirty="0" err="1"/>
              <a:t>Belege</a:t>
            </a:r>
            <a:r>
              <a:rPr lang="en-US" dirty="0"/>
              <a:t> </a:t>
            </a:r>
            <a:r>
              <a:rPr lang="en-US" dirty="0" err="1"/>
              <a:t>für</a:t>
            </a:r>
            <a:r>
              <a:rPr lang="en-US" dirty="0"/>
              <a:t> </a:t>
            </a:r>
            <a:r>
              <a:rPr lang="en-US" dirty="0" err="1"/>
              <a:t>wenige</a:t>
            </a:r>
            <a:r>
              <a:rPr lang="en-US" dirty="0"/>
              <a:t> </a:t>
            </a:r>
            <a:r>
              <a:rPr lang="en-US" dirty="0" err="1"/>
              <a:t>Texte</a:t>
            </a:r>
            <a:r>
              <a:rPr lang="en-US" dirty="0"/>
              <a:t> u. Autor*</a:t>
            </a:r>
            <a:r>
              <a:rPr lang="en-US" dirty="0" err="1"/>
              <a:t>innen</a:t>
            </a:r>
            <a:r>
              <a:rPr lang="en-US" dirty="0"/>
              <a:t> (Lamping, 2006)</a:t>
            </a:r>
          </a:p>
          <a:p>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Nagel, 1983)</a:t>
            </a:r>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10515600" cy="4351338"/>
          </a:xfrm>
        </p:spPr>
        <p:txBody>
          <a:bodyPr>
            <a:normAutofit fontScale="85000" lnSpcReduction="10000"/>
          </a:bodyPr>
          <a:lstStyle/>
          <a:p>
            <a:r>
              <a:rPr lang="de-DE" dirty="0"/>
              <a:t>Goethe,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dirty="0"/>
              <a:t>Flaubert</a:t>
            </a:r>
          </a:p>
          <a:p>
            <a:r>
              <a:rPr lang="en-GB" dirty="0"/>
              <a:t>Swift, Dickens, Cervantes, Strindberg, Hamsun</a:t>
            </a:r>
          </a:p>
          <a:p>
            <a:r>
              <a:rPr lang="en-GB" dirty="0"/>
              <a:t>Gogol, Dostoevsky, and Tolstoy</a:t>
            </a:r>
          </a:p>
          <a:p>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endParaRPr lang="en-US" dirty="0"/>
          </a:p>
        </p:txBody>
      </p:sp>
      <p:sp>
        <p:nvSpPr>
          <p:cNvPr id="4" name="Rechteck 3">
            <a:extLst>
              <a:ext uri="{FF2B5EF4-FFF2-40B4-BE49-F238E27FC236}">
                <a16:creationId xmlns:a16="http://schemas.microsoft.com/office/drawing/2014/main" id="{8E63B539-8C93-A84A-B2F5-24C968F8F36B}"/>
              </a:ext>
            </a:extLst>
          </p:cNvPr>
          <p:cNvSpPr/>
          <p:nvPr/>
        </p:nvSpPr>
        <p:spPr>
          <a:xfrm>
            <a:off x="6943164" y="2321004"/>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838200" y="365125"/>
            <a:ext cx="10515600" cy="1325563"/>
          </a:xfrm>
        </p:spPr>
        <p:txBody>
          <a:bodyPr/>
          <a:lstStyle/>
          <a:p>
            <a:r>
              <a:rPr lang="de-DE" dirty="0"/>
              <a:t>Kafkas Knoten</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838200" y="1825625"/>
            <a:ext cx="10515600" cy="4351338"/>
          </a:xfrm>
        </p:spPr>
        <p:txBody>
          <a:bodyPr>
            <a:normAutofit/>
          </a:bodyPr>
          <a:lstStyle/>
          <a:p>
            <a:pPr lvl="1"/>
            <a:r>
              <a:rPr lang="en-US" dirty="0">
                <a:sym typeface="Wingdings" pitchFamily="2" charset="2"/>
              </a:rPr>
              <a:t>Goethe </a:t>
            </a:r>
          </a:p>
          <a:p>
            <a:pPr lvl="1"/>
            <a:r>
              <a:rPr lang="en-US" dirty="0">
                <a:sym typeface="Wingdings" pitchFamily="2" charset="2"/>
              </a:rPr>
              <a:t>as model of “narrating life“</a:t>
            </a:r>
          </a:p>
          <a:p>
            <a:pPr lvl="1"/>
            <a:r>
              <a:rPr lang="en-US" dirty="0">
                <a:sym typeface="Wingdings" pitchFamily="2" charset="2"/>
              </a:rPr>
              <a:t>productive reception ascribed: Hermann und Dorothea; Werther; </a:t>
            </a:r>
            <a:r>
              <a:rPr lang="en-US" dirty="0" err="1">
                <a:sym typeface="Wingdings" pitchFamily="2" charset="2"/>
              </a:rPr>
              <a:t>Iphigenie</a:t>
            </a:r>
            <a:r>
              <a:rPr lang="en-US" dirty="0">
                <a:sym typeface="Wingdings" pitchFamily="2" charset="2"/>
              </a:rPr>
              <a:t>; Faust; </a:t>
            </a:r>
            <a:r>
              <a:rPr lang="en-US" dirty="0" err="1">
                <a:sym typeface="Wingdings" pitchFamily="2" charset="2"/>
              </a:rPr>
              <a:t>Dichtung</a:t>
            </a:r>
            <a:r>
              <a:rPr lang="en-US" dirty="0">
                <a:sym typeface="Wingdings" pitchFamily="2" charset="2"/>
              </a:rPr>
              <a:t> und </a:t>
            </a:r>
            <a:r>
              <a:rPr lang="en-US" dirty="0" err="1">
                <a:sym typeface="Wingdings" pitchFamily="2" charset="2"/>
              </a:rPr>
              <a:t>Wahrheit</a:t>
            </a:r>
            <a:r>
              <a:rPr lang="en-US" dirty="0">
                <a:sym typeface="Wingdings" pitchFamily="2" charset="2"/>
              </a:rPr>
              <a:t>; Der </a:t>
            </a:r>
            <a:r>
              <a:rPr lang="en-US" dirty="0" err="1">
                <a:sym typeface="Wingdings" pitchFamily="2" charset="2"/>
              </a:rPr>
              <a:t>Verschollene</a:t>
            </a:r>
            <a:r>
              <a:rPr lang="en-US" dirty="0">
                <a:sym typeface="Wingdings" pitchFamily="2" charset="2"/>
              </a:rPr>
              <a:t> as modeled on </a:t>
            </a:r>
            <a:r>
              <a:rPr lang="en-US" dirty="0" err="1">
                <a:sym typeface="Wingdings" pitchFamily="2" charset="2"/>
              </a:rPr>
              <a:t>Wilhem</a:t>
            </a:r>
            <a:r>
              <a:rPr lang="en-US" dirty="0">
                <a:sym typeface="Wingdings" pitchFamily="2" charset="2"/>
              </a:rPr>
              <a:t> </a:t>
            </a:r>
            <a:r>
              <a:rPr lang="en-US" dirty="0" err="1">
                <a:sym typeface="Wingdings" pitchFamily="2" charset="2"/>
              </a:rPr>
              <a:t>Meisters</a:t>
            </a:r>
            <a:r>
              <a:rPr lang="en-US" dirty="0">
                <a:sym typeface="Wingdings" pitchFamily="2" charset="2"/>
              </a:rPr>
              <a:t> </a:t>
            </a:r>
            <a:r>
              <a:rPr lang="en-US" dirty="0" err="1">
                <a:sym typeface="Wingdings" pitchFamily="2" charset="2"/>
              </a:rPr>
              <a:t>Lehrjahre</a:t>
            </a:r>
            <a:r>
              <a:rPr lang="en-US"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033895" y="4619625"/>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err="1"/>
              <a:t>close</a:t>
            </a:r>
            <a:r>
              <a:rPr lang="de-DE" sz="3000" dirty="0"/>
              <a:t> | </a:t>
            </a:r>
            <a:r>
              <a:rPr lang="de-DE" sz="3000" dirty="0" err="1"/>
              <a:t>distant</a:t>
            </a:r>
            <a:endParaRPr lang="de-DE" sz="3000" dirty="0"/>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5"/>
            <a:ext cx="10515600" cy="4351338"/>
          </a:xfrm>
        </p:spPr>
        <p:txBody>
          <a:bodyPr>
            <a:normAutofit fontScale="92500" lnSpcReduction="20000"/>
          </a:bodyPr>
          <a:lstStyle/>
          <a:p>
            <a:r>
              <a:rPr lang="en-US" dirty="0"/>
              <a:t>Flaubert</a:t>
            </a:r>
          </a:p>
          <a:p>
            <a:pPr lvl="1"/>
            <a:r>
              <a:rPr lang="en-US" dirty="0"/>
              <a:t>Productive </a:t>
            </a:r>
            <a:r>
              <a:rPr lang="en-US" dirty="0" err="1"/>
              <a:t>Rezeption</a:t>
            </a:r>
            <a:r>
              <a:rPr lang="en-US" dirty="0"/>
              <a:t> </a:t>
            </a:r>
            <a:r>
              <a:rPr lang="en-US" dirty="0" err="1"/>
              <a:t>zugeschrieben</a:t>
            </a:r>
            <a:r>
              <a:rPr lang="en-US" dirty="0"/>
              <a:t>:</a:t>
            </a:r>
          </a:p>
          <a:p>
            <a:pPr lvl="2"/>
            <a:r>
              <a:rPr lang="en-US" dirty="0"/>
              <a:t>La </a:t>
            </a:r>
            <a:r>
              <a:rPr lang="en-US" dirty="0" err="1"/>
              <a:t>légende</a:t>
            </a:r>
            <a:r>
              <a:rPr lang="en-US" dirty="0"/>
              <a:t> de Saint Julien </a:t>
            </a:r>
            <a:r>
              <a:rPr lang="en-US" dirty="0" err="1"/>
              <a:t>l‘hospitalier</a:t>
            </a:r>
            <a:r>
              <a:rPr lang="en-US" dirty="0"/>
              <a:t> (</a:t>
            </a:r>
            <a:r>
              <a:rPr lang="en-US" i="1" dirty="0" err="1"/>
              <a:t>Hochzeitsvorbereitungen</a:t>
            </a:r>
            <a:r>
              <a:rPr lang="en-US" dirty="0"/>
              <a:t>; </a:t>
            </a:r>
            <a:r>
              <a:rPr lang="en-US" i="1" dirty="0" err="1"/>
              <a:t>Landarzt</a:t>
            </a:r>
            <a:r>
              <a:rPr lang="en-US" dirty="0"/>
              <a:t>)</a:t>
            </a:r>
          </a:p>
          <a:p>
            <a:pPr lvl="2"/>
            <a:r>
              <a:rPr lang="en-US" dirty="0" err="1"/>
              <a:t>Éducation</a:t>
            </a:r>
            <a:r>
              <a:rPr lang="en-US" dirty="0"/>
              <a:t> </a:t>
            </a:r>
            <a:r>
              <a:rPr lang="en-US" dirty="0" err="1"/>
              <a:t>sentimentale</a:t>
            </a:r>
            <a:r>
              <a:rPr lang="en-US" dirty="0"/>
              <a:t>; Bouvard et </a:t>
            </a:r>
            <a:r>
              <a:rPr lang="en-US" dirty="0" err="1"/>
              <a:t>Pécuchet</a:t>
            </a:r>
            <a:r>
              <a:rPr lang="en-US" dirty="0"/>
              <a:t>; Madame </a:t>
            </a:r>
            <a:r>
              <a:rPr lang="en-US" dirty="0" err="1"/>
              <a:t>Bouvary</a:t>
            </a:r>
            <a:r>
              <a:rPr lang="en-US" dirty="0"/>
              <a:t>; </a:t>
            </a:r>
            <a:r>
              <a:rPr lang="en-US" dirty="0" err="1"/>
              <a:t>Salammbo</a:t>
            </a:r>
            <a:r>
              <a:rPr lang="en-US" dirty="0"/>
              <a:t>, La tentation du St. Antoine, </a:t>
            </a:r>
            <a:r>
              <a:rPr lang="en-US" dirty="0" err="1"/>
              <a:t>Briefe</a:t>
            </a:r>
            <a:r>
              <a:rPr lang="en-US" dirty="0"/>
              <a:t> und </a:t>
            </a:r>
            <a:r>
              <a:rPr lang="en-US" dirty="0" err="1"/>
              <a:t>Tagebücher</a:t>
            </a:r>
            <a:endParaRPr lang="en-US" dirty="0"/>
          </a:p>
          <a:p>
            <a:pPr lvl="1"/>
            <a:r>
              <a:rPr lang="en-US" dirty="0" err="1"/>
              <a:t>Thematische</a:t>
            </a:r>
            <a:r>
              <a:rPr lang="en-US" dirty="0"/>
              <a:t> and </a:t>
            </a:r>
            <a:r>
              <a:rPr lang="en-US" dirty="0" err="1"/>
              <a:t>motivische</a:t>
            </a:r>
            <a:r>
              <a:rPr lang="en-US" dirty="0"/>
              <a:t> Adaptation</a:t>
            </a:r>
          </a:p>
          <a:p>
            <a:pPr lvl="1"/>
            <a:r>
              <a:rPr lang="en-US" dirty="0"/>
              <a:t>Style: “the ideal of precise, accurate description”, narrative stance without coherently reflected reality (narrowing of perspective; representation of external world)</a:t>
            </a:r>
          </a:p>
          <a:p>
            <a:r>
              <a:rPr lang="en-US"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dirty="0">
                <a:latin typeface="Courier" pitchFamily="2" charset="0"/>
                <a:sym typeface="Wingdings" pitchFamily="2" charset="2"/>
              </a:rPr>
              <a:t>Kafka &lt;- </a:t>
            </a:r>
            <a:r>
              <a:rPr lang="en-US" dirty="0" err="1">
                <a:latin typeface="Courier" pitchFamily="2" charset="0"/>
                <a:sym typeface="Wingdings" pitchFamily="2" charset="2"/>
              </a:rPr>
              <a:t>Goethes</a:t>
            </a:r>
            <a:r>
              <a:rPr lang="en-US" dirty="0">
                <a:latin typeface="Courier" pitchFamily="2" charset="0"/>
                <a:sym typeface="Wingdings" pitchFamily="2" charset="2"/>
              </a:rPr>
              <a:t> </a:t>
            </a:r>
            <a:r>
              <a:rPr lang="en-US" dirty="0" err="1">
                <a:latin typeface="Courier" pitchFamily="2" charset="0"/>
                <a:sym typeface="Wingdings" pitchFamily="2" charset="2"/>
              </a:rPr>
              <a:t>Universalität</a:t>
            </a:r>
            <a:r>
              <a:rPr lang="en-US" dirty="0">
                <a:latin typeface="Courier" pitchFamily="2" charset="0"/>
                <a:sym typeface="Wingdings" pitchFamily="2" charset="2"/>
              </a:rPr>
              <a:t> </a:t>
            </a:r>
          </a:p>
          <a:p>
            <a:pPr marL="0" indent="0">
              <a:buNone/>
            </a:pPr>
            <a:r>
              <a:rPr lang="en-US" dirty="0">
                <a:latin typeface="Courier" pitchFamily="2" charset="0"/>
                <a:sym typeface="Wingdings" pitchFamily="2" charset="2"/>
              </a:rPr>
              <a:t>		+ </a:t>
            </a:r>
            <a:r>
              <a:rPr lang="en-US" dirty="0" err="1">
                <a:latin typeface="Courier" pitchFamily="2" charset="0"/>
              </a:rPr>
              <a:t>Flauberts</a:t>
            </a:r>
            <a:r>
              <a:rPr lang="en-US" dirty="0">
                <a:latin typeface="Courier" pitchFamily="2" charset="0"/>
              </a:rPr>
              <a:t> </a:t>
            </a:r>
            <a:r>
              <a:rPr lang="en-US" dirty="0" err="1">
                <a:latin typeface="Courier" pitchFamily="2" charset="0"/>
              </a:rPr>
              <a:t>raffinierte</a:t>
            </a:r>
            <a:r>
              <a:rPr lang="en-US" dirty="0">
                <a:latin typeface="Courier" pitchFamily="2" charset="0"/>
              </a:rPr>
              <a:t> </a:t>
            </a:r>
            <a:r>
              <a:rPr lang="en-US" dirty="0" err="1">
                <a:latin typeface="Courier" pitchFamily="2" charset="0"/>
              </a:rPr>
              <a:t>Einfachheit</a:t>
            </a:r>
            <a:r>
              <a:rPr lang="en-US" dirty="0">
                <a:latin typeface="Courier" pitchFamily="2" charset="0"/>
              </a:rPr>
              <a:t> </a:t>
            </a:r>
          </a:p>
          <a:p>
            <a:pPr marL="0" indent="0">
              <a:buNone/>
            </a:pPr>
            <a:r>
              <a:rPr lang="en-US" dirty="0">
                <a:latin typeface="Courier" pitchFamily="2" charset="0"/>
              </a:rPr>
              <a:t>		+ </a:t>
            </a:r>
            <a:r>
              <a:rPr lang="en-US" dirty="0" err="1">
                <a:latin typeface="Courier" pitchFamily="2" charset="0"/>
              </a:rPr>
              <a:t>Löwys</a:t>
            </a:r>
            <a:r>
              <a:rPr lang="en-US" dirty="0">
                <a:latin typeface="Courier" pitchFamily="2" charset="0"/>
              </a:rPr>
              <a:t> “</a:t>
            </a:r>
            <a:r>
              <a:rPr lang="en-US" dirty="0" err="1">
                <a:latin typeface="Courier" pitchFamily="2" charset="0"/>
              </a:rPr>
              <a:t>Gemurmel</a:t>
            </a:r>
            <a:r>
              <a:rPr lang="en-US" dirty="0">
                <a:latin typeface="Courier" pitchFamily="2" charset="0"/>
              </a:rPr>
              <a:t>”</a:t>
            </a:r>
          </a:p>
        </p:txBody>
      </p:sp>
    </p:spTree>
    <p:extLst>
      <p:ext uri="{BB962C8B-B14F-4D97-AF65-F5344CB8AC3E}">
        <p14:creationId xmlns:p14="http://schemas.microsoft.com/office/powerpoint/2010/main" val="398305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10515600" cy="4351338"/>
          </a:xfrm>
        </p:spPr>
        <p:txBody>
          <a:bodyPr>
            <a:normAutofit/>
          </a:bodyPr>
          <a:lstStyle/>
          <a:p>
            <a:r>
              <a:rPr lang="en-US" dirty="0" err="1"/>
              <a:t>Fiktionale</a:t>
            </a:r>
            <a:r>
              <a:rPr lang="en-US" dirty="0"/>
              <a:t> </a:t>
            </a:r>
            <a:r>
              <a:rPr lang="en-US" dirty="0" err="1"/>
              <a:t>Erzähltexte</a:t>
            </a:r>
            <a:r>
              <a:rPr lang="en-US" dirty="0"/>
              <a:t> ca. 1790-1930 </a:t>
            </a:r>
          </a:p>
          <a:p>
            <a:r>
              <a:rPr lang="en-US" dirty="0" err="1"/>
              <a:t>inkl</a:t>
            </a:r>
            <a:r>
              <a:rPr lang="en-US" dirty="0"/>
              <a:t>. </a:t>
            </a:r>
            <a:r>
              <a:rPr lang="en-US" dirty="0" err="1"/>
              <a:t>Übersetzungen</a:t>
            </a:r>
            <a:endParaRPr lang="en-US" dirty="0"/>
          </a:p>
          <a:p>
            <a:r>
              <a:rPr lang="en-US" dirty="0"/>
              <a:t>56 </a:t>
            </a:r>
            <a:r>
              <a:rPr lang="en-US" dirty="0" err="1"/>
              <a:t>andere</a:t>
            </a:r>
            <a:r>
              <a:rPr lang="en-US" dirty="0"/>
              <a:t> Autor*</a:t>
            </a:r>
            <a:r>
              <a:rPr lang="en-US" dirty="0" err="1"/>
              <a:t>innen</a:t>
            </a:r>
            <a:r>
              <a:rPr lang="en-US" dirty="0"/>
              <a:t>: 148 </a:t>
            </a:r>
            <a:r>
              <a:rPr lang="en-US" dirty="0" err="1"/>
              <a:t>Texte</a:t>
            </a:r>
            <a:r>
              <a:rPr lang="en-US" dirty="0"/>
              <a:t>; </a:t>
            </a:r>
            <a:r>
              <a:rPr lang="de-CH" dirty="0"/>
              <a:t>10,7 </a:t>
            </a:r>
            <a:r>
              <a:rPr lang="de-CH" dirty="0" err="1"/>
              <a:t>Mio</a:t>
            </a:r>
            <a:r>
              <a:rPr lang="de-CH" dirty="0"/>
              <a:t> </a:t>
            </a:r>
            <a:r>
              <a:rPr lang="de-DE" dirty="0"/>
              <a:t>Wörter</a:t>
            </a:r>
            <a:endParaRPr lang="en-US" dirty="0"/>
          </a:p>
          <a:p>
            <a:r>
              <a:rPr lang="en-US" dirty="0"/>
              <a:t>Kafka: 10 </a:t>
            </a:r>
            <a:r>
              <a:rPr lang="en-US" dirty="0" err="1"/>
              <a:t>Texte</a:t>
            </a:r>
            <a:r>
              <a:rPr lang="en-US" dirty="0"/>
              <a:t>;  </a:t>
            </a:r>
            <a:r>
              <a:rPr lang="de-CH" dirty="0"/>
              <a:t>344.774 </a:t>
            </a:r>
            <a:r>
              <a:rPr lang="de-DE" dirty="0"/>
              <a:t>Wörter</a:t>
            </a:r>
            <a:endParaRPr lang="de-CH" dirty="0"/>
          </a:p>
        </p:txBody>
      </p:sp>
    </p:spTree>
    <p:extLst>
      <p:ext uri="{BB962C8B-B14F-4D97-AF65-F5344CB8AC3E}">
        <p14:creationId xmlns:p14="http://schemas.microsoft.com/office/powerpoint/2010/main" val="288257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1F520-94FF-1840-8A80-DA7810E55C8F}"/>
              </a:ext>
            </a:extLst>
          </p:cNvPr>
          <p:cNvSpPr>
            <a:spLocks noGrp="1"/>
          </p:cNvSpPr>
          <p:nvPr>
            <p:ph type="title"/>
          </p:nvPr>
        </p:nvSpPr>
        <p:spPr/>
        <p:txBody>
          <a:bodyPr/>
          <a:lstStyle/>
          <a:p>
            <a:r>
              <a:rPr lang="en-US" dirty="0" err="1"/>
              <a:t>Diktion</a:t>
            </a:r>
            <a:r>
              <a:rPr lang="en-US" dirty="0"/>
              <a:t>...</a:t>
            </a:r>
          </a:p>
        </p:txBody>
      </p:sp>
      <p:sp>
        <p:nvSpPr>
          <p:cNvPr id="3" name="Textplatzhalter 2">
            <a:extLst>
              <a:ext uri="{FF2B5EF4-FFF2-40B4-BE49-F238E27FC236}">
                <a16:creationId xmlns:a16="http://schemas.microsoft.com/office/drawing/2014/main" id="{740A9F29-31FA-2A44-A77D-8D0CD2F3BF05}"/>
              </a:ext>
            </a:extLst>
          </p:cNvPr>
          <p:cNvSpPr>
            <a:spLocks noGrp="1"/>
          </p:cNvSpPr>
          <p:nvPr>
            <p:ph type="body" idx="1"/>
          </p:nvPr>
        </p:nvSpPr>
        <p:spPr/>
        <p:txBody>
          <a:bodyPr/>
          <a:lstStyle/>
          <a:p>
            <a:r>
              <a:rPr lang="en-US" dirty="0" err="1"/>
              <a:t>Definiert</a:t>
            </a:r>
            <a:endParaRPr lang="en-US" dirty="0"/>
          </a:p>
        </p:txBody>
      </p:sp>
    </p:spTree>
    <p:extLst>
      <p:ext uri="{BB962C8B-B14F-4D97-AF65-F5344CB8AC3E}">
        <p14:creationId xmlns:p14="http://schemas.microsoft.com/office/powerpoint/2010/main" val="3179467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10515600" cy="4351338"/>
          </a:xfrm>
        </p:spPr>
        <p:txBody>
          <a:bodyPr/>
          <a:lstStyle/>
          <a:p>
            <a:r>
              <a:rPr lang="en-US" dirty="0"/>
              <a:t>LIWC</a:t>
            </a:r>
          </a:p>
          <a:p>
            <a:pPr lvl="1"/>
            <a:r>
              <a:rPr lang="en-US" dirty="0"/>
              <a:t>Software originally created in social psychology (Pennebaker et al., 2015)</a:t>
            </a:r>
          </a:p>
          <a:p>
            <a:pPr lvl="1"/>
            <a:r>
              <a:rPr lang="en-US" dirty="0"/>
              <a:t>Adapted in DH community (e.g., Boyd, 2017; Piper, 2016; </a:t>
            </a:r>
            <a:r>
              <a:rPr lang="en-US" dirty="0" err="1"/>
              <a:t>Koolen</a:t>
            </a:r>
            <a:r>
              <a:rPr lang="en-US" dirty="0"/>
              <a:t>, 2018; r-package Benoit, 2018)</a:t>
            </a:r>
          </a:p>
          <a:p>
            <a:pPr lvl="1"/>
            <a:r>
              <a:rPr lang="en-US" dirty="0"/>
              <a:t>Dictionary w/ 98 categories (LIWC-DE; Meier et al., 2019)</a:t>
            </a:r>
          </a:p>
          <a:p>
            <a:pPr lvl="2"/>
            <a:r>
              <a:rPr lang="en-US" dirty="0" err="1"/>
              <a:t>Lexico</a:t>
            </a:r>
            <a:r>
              <a:rPr lang="en-US" dirty="0"/>
              <a:t>-syntactical markers, long words, etc.</a:t>
            </a:r>
          </a:p>
          <a:p>
            <a:pPr lvl="2"/>
            <a:r>
              <a:rPr lang="en-US" dirty="0"/>
              <a:t>Psychologically validated “content” categories</a:t>
            </a:r>
          </a:p>
          <a:p>
            <a:endParaRPr lang="de-DE" dirty="0"/>
          </a:p>
        </p:txBody>
      </p:sp>
      <p:pic>
        <p:nvPicPr>
          <p:cNvPr id="4" name="Grafik 3">
            <a:extLst>
              <a:ext uri="{FF2B5EF4-FFF2-40B4-BE49-F238E27FC236}">
                <a16:creationId xmlns:a16="http://schemas.microsoft.com/office/drawing/2014/main" id="{B26A8F20-E193-C844-B907-3AAC2DA44719}"/>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251346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'tentat','discrep','differ','certain','cause','insight','adverb','negate','quant’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35854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Modellierung</a:t>
            </a:r>
            <a:r>
              <a:rPr lang="en-US" dirty="0"/>
              <a:t> von </a:t>
            </a:r>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extLst>
              <p:ext uri="{D42A27DB-BD31-4B8C-83A1-F6EECF244321}">
                <p14:modId xmlns:p14="http://schemas.microsoft.com/office/powerpoint/2010/main" val="11062823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548640" y="6312535"/>
            <a:ext cx="4132542" cy="369332"/>
          </a:xfrm>
          <a:prstGeom prst="rect">
            <a:avLst/>
          </a:prstGeom>
          <a:noFill/>
        </p:spPr>
        <p:txBody>
          <a:bodyPr wrap="none" rtlCol="0">
            <a:spAutoFit/>
          </a:bodyPr>
          <a:lstStyle/>
          <a:p>
            <a:r>
              <a:rPr lang="de-DE" dirty="0"/>
              <a:t>Mimesis, </a:t>
            </a:r>
            <a:r>
              <a:rPr lang="de-DE" dirty="0" err="1"/>
              <a:t>Embodiment</a:t>
            </a:r>
            <a:r>
              <a:rPr lang="de-DE" dirty="0"/>
              <a:t>, </a:t>
            </a:r>
            <a:r>
              <a:rPr lang="de-DE" dirty="0" err="1"/>
              <a:t>Situated</a:t>
            </a:r>
            <a:r>
              <a:rPr lang="de-DE" dirty="0"/>
              <a:t> </a:t>
            </a:r>
            <a:r>
              <a:rPr lang="de-DE" dirty="0" err="1"/>
              <a:t>Cognition</a:t>
            </a:r>
            <a:endParaRPr lang="de-CH" dirty="0"/>
          </a:p>
        </p:txBody>
      </p:sp>
      <p:sp>
        <p:nvSpPr>
          <p:cNvPr id="6" name="Textfeld 5">
            <a:extLst>
              <a:ext uri="{FF2B5EF4-FFF2-40B4-BE49-F238E27FC236}">
                <a16:creationId xmlns:a16="http://schemas.microsoft.com/office/drawing/2014/main" id="{44FEB809-1CDC-45EF-8748-B6305E342280}"/>
              </a:ext>
            </a:extLst>
          </p:cNvPr>
          <p:cNvSpPr txBox="1"/>
          <p:nvPr/>
        </p:nvSpPr>
        <p:spPr>
          <a:xfrm>
            <a:off x="7834782" y="6308209"/>
            <a:ext cx="4357218" cy="369332"/>
          </a:xfrm>
          <a:prstGeom prst="rect">
            <a:avLst/>
          </a:prstGeom>
          <a:noFill/>
        </p:spPr>
        <p:txBody>
          <a:bodyPr wrap="none" rtlCol="0">
            <a:spAutoFit/>
          </a:bodyPr>
          <a:lstStyle/>
          <a:p>
            <a:r>
              <a:rPr lang="de-DE" dirty="0" err="1"/>
              <a:t>Foregrounding</a:t>
            </a:r>
            <a:r>
              <a:rPr lang="de-DE" dirty="0"/>
              <a:t>, Deviation, </a:t>
            </a:r>
            <a:r>
              <a:rPr lang="de-DE" dirty="0" err="1"/>
              <a:t>Deautomatization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4794564" y="6211669"/>
            <a:ext cx="2716256" cy="646331"/>
          </a:xfrm>
          <a:prstGeom prst="rect">
            <a:avLst/>
          </a:prstGeom>
          <a:noFill/>
        </p:spPr>
        <p:txBody>
          <a:bodyPr wrap="none" rtlCol="0">
            <a:spAutoFit/>
          </a:bodyPr>
          <a:lstStyle/>
          <a:p>
            <a:pPr algn="ctr"/>
            <a:r>
              <a:rPr lang="en-US" dirty="0"/>
              <a:t>“Pretense Play”</a:t>
            </a:r>
          </a:p>
          <a:p>
            <a:pPr algn="ctr"/>
            <a:r>
              <a:rPr lang="en-US" dirty="0"/>
              <a:t>Representational Problem</a:t>
            </a:r>
          </a:p>
        </p:txBody>
      </p:sp>
    </p:spTree>
    <p:extLst>
      <p:ext uri="{BB962C8B-B14F-4D97-AF65-F5344CB8AC3E}">
        <p14:creationId xmlns:p14="http://schemas.microsoft.com/office/powerpoint/2010/main" val="21632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fontScale="90000"/>
          </a:bodyPr>
          <a:lstStyle/>
          <a:p>
            <a:r>
              <a:rPr lang="en-US" dirty="0"/>
              <a:t>Towards a Formal Model </a:t>
            </a:r>
            <a:br>
              <a:rPr lang="en-US" dirty="0"/>
            </a:br>
            <a:r>
              <a:rPr lang="en-US" dirty="0"/>
              <a:t>of Fictional Prose</a:t>
            </a:r>
            <a:br>
              <a:rPr lang="en-US" dirty="0"/>
            </a:b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6496295" cy="4351338"/>
          </a:xfrm>
        </p:spPr>
        <p:txBody>
          <a:bodyPr>
            <a:noAutofit/>
          </a:bodyPr>
          <a:lstStyle/>
          <a:p>
            <a:r>
              <a:rPr lang="en-US" sz="1800" dirty="0"/>
              <a:t>“Fiction is a set of simulations of social worlds that we can compare, as it were stereoscopically, with aspects of our everyday world, to suggest insights we might not achieve by looking with the single eye of ordinary perception” (Oatley, 2016)</a:t>
            </a:r>
          </a:p>
          <a:p>
            <a:r>
              <a:rPr lang="en-US" sz="1800" dirty="0"/>
              <a:t>“our concern not simply with the world around us, but our perceptual encounter with that world, one that includes a great deal of skepticism, prevarication, and doubt.” 	      					(Piper, 2016)</a:t>
            </a:r>
          </a:p>
          <a:p>
            <a:r>
              <a:rPr lang="en-US" sz="1800" dirty="0"/>
              <a:t>“</a:t>
            </a:r>
            <a:r>
              <a:rPr lang="de-CH" sz="1800" dirty="0" err="1"/>
              <a:t>By</a:t>
            </a:r>
            <a:r>
              <a:rPr lang="de-CH" sz="1800" dirty="0"/>
              <a:t> ‘</a:t>
            </a:r>
            <a:r>
              <a:rPr lang="de-CH" sz="1800" dirty="0" err="1"/>
              <a:t>enstranging</a:t>
            </a:r>
            <a:r>
              <a:rPr lang="de-CH" sz="1800" dirty="0"/>
              <a:t>’ </a:t>
            </a:r>
            <a:r>
              <a:rPr lang="de-CH" sz="1800" dirty="0" err="1"/>
              <a:t>objects</a:t>
            </a:r>
            <a:r>
              <a:rPr lang="de-CH" sz="1800" dirty="0"/>
              <a:t> </a:t>
            </a:r>
            <a:r>
              <a:rPr lang="de-CH" sz="1800" dirty="0" err="1"/>
              <a:t>and</a:t>
            </a:r>
            <a:r>
              <a:rPr lang="de-CH" sz="1800" dirty="0"/>
              <a:t> </a:t>
            </a:r>
            <a:r>
              <a:rPr lang="de-CH" sz="1800" dirty="0" err="1"/>
              <a:t>complicating</a:t>
            </a:r>
            <a:r>
              <a:rPr lang="de-CH" sz="1800" dirty="0"/>
              <a:t> form, </a:t>
            </a:r>
            <a:r>
              <a:rPr lang="de-CH" sz="1800" dirty="0" err="1"/>
              <a:t>the</a:t>
            </a:r>
            <a:r>
              <a:rPr lang="de-CH" sz="1800" dirty="0"/>
              <a:t> </a:t>
            </a:r>
            <a:r>
              <a:rPr lang="de-CH" sz="1800" dirty="0" err="1"/>
              <a:t>device</a:t>
            </a:r>
            <a:r>
              <a:rPr lang="de-CH" sz="1800" dirty="0"/>
              <a:t> </a:t>
            </a:r>
            <a:r>
              <a:rPr lang="de-CH" sz="1800" dirty="0" err="1"/>
              <a:t>of</a:t>
            </a:r>
            <a:r>
              <a:rPr lang="de-CH" sz="1800" dirty="0"/>
              <a:t> </a:t>
            </a:r>
            <a:r>
              <a:rPr lang="de-CH" sz="1800" dirty="0" err="1"/>
              <a:t>art</a:t>
            </a:r>
            <a:r>
              <a:rPr lang="de-CH" sz="1800" dirty="0"/>
              <a:t> </a:t>
            </a:r>
            <a:r>
              <a:rPr lang="de-CH" sz="1800" dirty="0" err="1"/>
              <a:t>makes</a:t>
            </a:r>
            <a:r>
              <a:rPr lang="de-CH" sz="1800" dirty="0"/>
              <a:t> </a:t>
            </a:r>
            <a:r>
              <a:rPr lang="de-CH" sz="1800" dirty="0" err="1"/>
              <a:t>perception</a:t>
            </a:r>
            <a:r>
              <a:rPr lang="de-CH" sz="1800" dirty="0"/>
              <a:t> </a:t>
            </a:r>
            <a:r>
              <a:rPr lang="de-CH" sz="1800" dirty="0" err="1"/>
              <a:t>long</a:t>
            </a:r>
            <a:r>
              <a:rPr lang="de-CH" sz="1800" dirty="0"/>
              <a:t> </a:t>
            </a:r>
            <a:r>
              <a:rPr lang="de-CH" sz="1800" dirty="0" err="1"/>
              <a:t>and</a:t>
            </a:r>
            <a:r>
              <a:rPr lang="de-CH" sz="1800" dirty="0"/>
              <a:t> ‘</a:t>
            </a:r>
            <a:r>
              <a:rPr lang="de-CH" sz="1800" dirty="0" err="1"/>
              <a:t>laborious</a:t>
            </a:r>
            <a:r>
              <a:rPr lang="de-CH" sz="1800" dirty="0"/>
              <a:t>’. [...] Art </a:t>
            </a:r>
            <a:r>
              <a:rPr lang="de-CH" sz="1800" dirty="0" err="1"/>
              <a:t>is</a:t>
            </a:r>
            <a:r>
              <a:rPr lang="de-CH" sz="1800" dirty="0"/>
              <a:t> a </a:t>
            </a:r>
            <a:r>
              <a:rPr lang="de-CH" sz="1800" dirty="0" err="1"/>
              <a:t>means</a:t>
            </a:r>
            <a:r>
              <a:rPr lang="de-CH" sz="1800" dirty="0"/>
              <a:t> </a:t>
            </a:r>
            <a:r>
              <a:rPr lang="de-CH" sz="1800" dirty="0" err="1"/>
              <a:t>of</a:t>
            </a:r>
            <a:r>
              <a:rPr lang="de-CH" sz="1800" dirty="0"/>
              <a:t> </a:t>
            </a:r>
            <a:r>
              <a:rPr lang="de-CH" sz="1800" dirty="0" err="1"/>
              <a:t>experiencing</a:t>
            </a:r>
            <a:r>
              <a:rPr lang="de-CH" sz="1800" dirty="0"/>
              <a:t> </a:t>
            </a:r>
            <a:r>
              <a:rPr lang="de-CH" sz="1800" dirty="0" err="1"/>
              <a:t>the</a:t>
            </a:r>
            <a:r>
              <a:rPr lang="de-CH" sz="1800" dirty="0"/>
              <a:t> </a:t>
            </a:r>
            <a:r>
              <a:rPr lang="de-CH" sz="1800" dirty="0" err="1"/>
              <a:t>process</a:t>
            </a:r>
            <a:r>
              <a:rPr lang="de-CH" sz="1800" dirty="0"/>
              <a:t> </a:t>
            </a:r>
            <a:r>
              <a:rPr lang="de-CH" sz="1800" dirty="0" err="1"/>
              <a:t>of</a:t>
            </a:r>
            <a:r>
              <a:rPr lang="de-CH" sz="1800" dirty="0"/>
              <a:t> </a:t>
            </a:r>
            <a:r>
              <a:rPr lang="de-CH" sz="1800" dirty="0" err="1"/>
              <a:t>creativity</a:t>
            </a:r>
            <a:r>
              <a:rPr lang="de-CH" sz="1800" dirty="0"/>
              <a:t>.“                  					(</a:t>
            </a:r>
            <a:r>
              <a:rPr lang="de-CH" sz="1800" dirty="0" err="1"/>
              <a:t>Šklovskij</a:t>
            </a:r>
            <a:r>
              <a:rPr lang="de-CH" sz="1800" dirty="0"/>
              <a:t>, 1925) </a:t>
            </a:r>
          </a:p>
        </p:txBody>
      </p:sp>
      <p:sp>
        <p:nvSpPr>
          <p:cNvPr id="8" name="Rechteck 7">
            <a:extLst>
              <a:ext uri="{FF2B5EF4-FFF2-40B4-BE49-F238E27FC236}">
                <a16:creationId xmlns:a16="http://schemas.microsoft.com/office/drawing/2014/main" id="{D5F26DDF-D270-0A4C-81B8-5D5BE8F1343D}"/>
              </a:ext>
            </a:extLst>
          </p:cNvPr>
          <p:cNvSpPr/>
          <p:nvPr/>
        </p:nvSpPr>
        <p:spPr>
          <a:xfrm>
            <a:off x="7508127" y="2313309"/>
            <a:ext cx="4907967" cy="2585323"/>
          </a:xfrm>
          <a:prstGeom prst="rect">
            <a:avLst/>
          </a:prstGeom>
        </p:spPr>
        <p:txBody>
          <a:bodyPr wrap="square">
            <a:spAutoFit/>
          </a:bodyPr>
          <a:lstStyle/>
          <a:p>
            <a:r>
              <a:rPr lang="en-US" dirty="0"/>
              <a:t>Comparative data-driven study of textual level  (e.g., Herrmann &amp; Lauer, 2018)</a:t>
            </a:r>
          </a:p>
          <a:p>
            <a:endParaRPr lang="en-US" dirty="0"/>
          </a:p>
          <a:p>
            <a:pPr marL="285750" indent="-285750">
              <a:buFont typeface="Arial" panose="020B0604020202020204" pitchFamily="34" charset="0"/>
              <a:buChar char="•"/>
            </a:pPr>
            <a:r>
              <a:rPr lang="en-US" b="1" dirty="0">
                <a:solidFill>
                  <a:srgbClr val="000000"/>
                </a:solidFill>
              </a:rPr>
              <a:t>(a) &amp; (b) markers </a:t>
            </a:r>
            <a:r>
              <a:rPr lang="en-US" dirty="0">
                <a:solidFill>
                  <a:srgbClr val="000000"/>
                </a:solidFill>
              </a:rPr>
              <a:t>of </a:t>
            </a:r>
            <a:r>
              <a:rPr lang="en-US" b="1" dirty="0">
                <a:solidFill>
                  <a:srgbClr val="000000"/>
                </a:solidFill>
              </a:rPr>
              <a:t>fictionality</a:t>
            </a:r>
            <a:r>
              <a:rPr lang="en-US" dirty="0">
                <a:solidFill>
                  <a:srgbClr val="000000"/>
                </a:solidFill>
              </a:rPr>
              <a:t> (e.g., Hamburger, 1973; Cohn, 1990; Piper, 2016; Underwood, 2016)</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(c) markers </a:t>
            </a:r>
            <a:r>
              <a:rPr lang="en-US" dirty="0">
                <a:solidFill>
                  <a:srgbClr val="000000"/>
                </a:solidFill>
              </a:rPr>
              <a:t>of </a:t>
            </a:r>
            <a:r>
              <a:rPr lang="en-US" b="1" dirty="0">
                <a:solidFill>
                  <a:srgbClr val="000000"/>
                </a:solidFill>
              </a:rPr>
              <a:t>literariness</a:t>
            </a:r>
            <a:r>
              <a:rPr lang="en-US" dirty="0">
                <a:solidFill>
                  <a:srgbClr val="000000"/>
                </a:solidFill>
              </a:rPr>
              <a:t> (e.g., van Peer, 1986; </a:t>
            </a:r>
            <a:r>
              <a:rPr lang="en-US" dirty="0" err="1">
                <a:solidFill>
                  <a:srgbClr val="000000"/>
                </a:solidFill>
              </a:rPr>
              <a:t>Menninghaus</a:t>
            </a:r>
            <a:r>
              <a:rPr lang="en-US" dirty="0">
                <a:solidFill>
                  <a:srgbClr val="000000"/>
                </a:solidFill>
              </a:rPr>
              <a:t> et al., 2017)</a:t>
            </a:r>
          </a:p>
        </p:txBody>
      </p:sp>
      <p:pic>
        <p:nvPicPr>
          <p:cNvPr id="10" name="Grafik 9">
            <a:extLst>
              <a:ext uri="{FF2B5EF4-FFF2-40B4-BE49-F238E27FC236}">
                <a16:creationId xmlns:a16="http://schemas.microsoft.com/office/drawing/2014/main" id="{AAF29736-2105-0E46-99CD-B3FE5BC5B68E}"/>
              </a:ext>
            </a:extLst>
          </p:cNvPr>
          <p:cNvPicPr>
            <a:picLocks noChangeAspect="1"/>
          </p:cNvPicPr>
          <p:nvPr/>
        </p:nvPicPr>
        <p:blipFill>
          <a:blip r:embed="rId3"/>
          <a:stretch>
            <a:fillRect/>
          </a:stretch>
        </p:blipFill>
        <p:spPr>
          <a:xfrm>
            <a:off x="7621354" y="-10207"/>
            <a:ext cx="4794740" cy="1969576"/>
          </a:xfrm>
          <a:prstGeom prst="rect">
            <a:avLst/>
          </a:prstGeom>
        </p:spPr>
      </p:pic>
    </p:spTree>
    <p:extLst>
      <p:ext uri="{BB962C8B-B14F-4D97-AF65-F5344CB8AC3E}">
        <p14:creationId xmlns:p14="http://schemas.microsoft.com/office/powerpoint/2010/main" val="26391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endParaRPr lang="en-US"/>
          </a:p>
        </p:txBody>
      </p:sp>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BCE0F11-E8F6-C047-B934-67691A076EC2}"/>
              </a:ext>
            </a:extLst>
          </p:cNvPr>
          <p:cNvPicPr>
            <a:picLocks noChangeAspect="1"/>
          </p:cNvPicPr>
          <p:nvPr/>
        </p:nvPicPr>
        <p:blipFill rotWithShape="1">
          <a:blip r:embed="rId4"/>
          <a:srcRect l="2950" b="22924"/>
          <a:stretch/>
        </p:blipFill>
        <p:spPr>
          <a:xfrm>
            <a:off x="9324903" y="6435800"/>
            <a:ext cx="2825028" cy="424303"/>
          </a:xfrm>
          <a:prstGeom prst="rect">
            <a:avLst/>
          </a:prstGeom>
        </p:spPr>
      </p:pic>
      <p:sp>
        <p:nvSpPr>
          <p:cNvPr id="7" name="Rechteck 6">
            <a:extLst>
              <a:ext uri="{FF2B5EF4-FFF2-40B4-BE49-F238E27FC236}">
                <a16:creationId xmlns:a16="http://schemas.microsoft.com/office/drawing/2014/main" id="{63A001FE-9701-A444-A4B4-6CA0E3C5E409}"/>
              </a:ext>
            </a:extLst>
          </p:cNvPr>
          <p:cNvSpPr/>
          <p:nvPr/>
        </p:nvSpPr>
        <p:spPr>
          <a:xfrm>
            <a:off x="3244323" y="283705"/>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6527266" y="128925"/>
            <a:ext cx="1133644" cy="892552"/>
          </a:xfrm>
          <a:prstGeom prst="rect">
            <a:avLst/>
          </a:prstGeom>
        </p:spPr>
        <p:txBody>
          <a:bodyPr wrap="none">
            <a:spAutoFit/>
          </a:bodyPr>
          <a:lstStyle/>
          <a:p>
            <a:r>
              <a:rPr lang="en-US" sz="5200" dirty="0" err="1"/>
              <a:t>n.s</a:t>
            </a:r>
            <a:r>
              <a:rPr lang="en-US" sz="5200" dirty="0"/>
              <a:t>.</a:t>
            </a:r>
          </a:p>
        </p:txBody>
      </p:sp>
      <p:sp>
        <p:nvSpPr>
          <p:cNvPr id="9" name="Rechteck 8">
            <a:extLst>
              <a:ext uri="{FF2B5EF4-FFF2-40B4-BE49-F238E27FC236}">
                <a16:creationId xmlns:a16="http://schemas.microsoft.com/office/drawing/2014/main" id="{E2598B4C-CED3-5F47-B976-183A0FFD1BE0}"/>
              </a:ext>
            </a:extLst>
          </p:cNvPr>
          <p:cNvSpPr/>
          <p:nvPr/>
        </p:nvSpPr>
        <p:spPr>
          <a:xfrm>
            <a:off x="10170595" y="140261"/>
            <a:ext cx="1133644" cy="892552"/>
          </a:xfrm>
          <a:prstGeom prst="rect">
            <a:avLst/>
          </a:prstGeom>
        </p:spPr>
        <p:txBody>
          <a:bodyPr wrap="none">
            <a:spAutoFit/>
          </a:bodyPr>
          <a:lstStyle/>
          <a:p>
            <a:r>
              <a:rPr lang="en-US" sz="5200" dirty="0" err="1"/>
              <a:t>n.s</a:t>
            </a:r>
            <a:r>
              <a:rPr lang="en-US" sz="52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087602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39623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sp>
        <p:nvSpPr>
          <p:cNvPr id="8" name="Rechteck 7">
            <a:extLst>
              <a:ext uri="{FF2B5EF4-FFF2-40B4-BE49-F238E27FC236}">
                <a16:creationId xmlns:a16="http://schemas.microsoft.com/office/drawing/2014/main" id="{A2AB17B1-A030-2B46-902F-1CEA110BA3BA}"/>
              </a:ext>
            </a:extLst>
          </p:cNvPr>
          <p:cNvSpPr/>
          <p:nvPr/>
        </p:nvSpPr>
        <p:spPr>
          <a:xfrm>
            <a:off x="8635257" y="6408045"/>
            <a:ext cx="3556743" cy="369332"/>
          </a:xfrm>
          <a:prstGeom prst="rect">
            <a:avLst/>
          </a:prstGeom>
        </p:spPr>
        <p:txBody>
          <a:bodyPr wrap="none">
            <a:spAutoFit/>
          </a:bodyPr>
          <a:lstStyle/>
          <a:p>
            <a:r>
              <a:rPr lang="de-CH" dirty="0" err="1"/>
              <a:t>photo</a:t>
            </a:r>
            <a:r>
              <a:rPr lang="de-CH" dirty="0"/>
              <a:t> </a:t>
            </a:r>
            <a:r>
              <a:rPr lang="de-CH" dirty="0" err="1"/>
              <a:t>by</a:t>
            </a:r>
            <a:r>
              <a:rPr lang="de-CH" dirty="0"/>
              <a:t> </a:t>
            </a:r>
            <a:r>
              <a:rPr lang="de-CH" dirty="0" err="1"/>
              <a:t>steve</a:t>
            </a:r>
            <a:r>
              <a:rPr lang="de-CH" dirty="0"/>
              <a:t> </a:t>
            </a:r>
            <a:r>
              <a:rPr lang="de-CH" dirty="0" err="1"/>
              <a:t>johnson</a:t>
            </a:r>
            <a:r>
              <a:rPr lang="de-CH" dirty="0"/>
              <a:t> on </a:t>
            </a:r>
            <a:r>
              <a:rPr lang="de-CH" dirty="0" err="1"/>
              <a:t>unsplash</a:t>
            </a:r>
            <a:endParaRPr lang="de-DE" dirty="0"/>
          </a:p>
        </p:txBody>
      </p:sp>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1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74185"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89597139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9BF865-B782-6B41-944C-DE587321CCB0}"/>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FC1CD74-C390-9648-8942-F3E16650AE72}"/>
              </a:ext>
            </a:extLst>
          </p:cNvPr>
          <p:cNvSpPr>
            <a:spLocks noGrp="1"/>
          </p:cNvSpPr>
          <p:nvPr>
            <p:ph idx="1"/>
          </p:nvPr>
        </p:nvSpPr>
        <p:spPr/>
        <p:txBody>
          <a:bodyPr/>
          <a:lstStyle/>
          <a:p>
            <a:endParaRPr lang="en-US"/>
          </a:p>
        </p:txBody>
      </p:sp>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2"/>
          <a:stretch>
            <a:fillRect/>
          </a:stretch>
        </p:blipFill>
        <p:spPr>
          <a:xfrm>
            <a:off x="838200" y="429506"/>
            <a:ext cx="9800071" cy="5998988"/>
          </a:xfrm>
          <a:prstGeom prst="rect">
            <a:avLst/>
          </a:prstGeom>
        </p:spPr>
      </p:pic>
    </p:spTree>
    <p:extLst>
      <p:ext uri="{BB962C8B-B14F-4D97-AF65-F5344CB8AC3E}">
        <p14:creationId xmlns:p14="http://schemas.microsoft.com/office/powerpoint/2010/main" val="164854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2"/>
          <a:stretch>
            <a:fillRect/>
          </a:stretch>
        </p:blipFill>
        <p:spPr>
          <a:xfrm>
            <a:off x="476381" y="0"/>
            <a:ext cx="11022892" cy="6854782"/>
          </a:xfrm>
          <a:prstGeom prst="rect">
            <a:avLst/>
          </a:prstGeom>
        </p:spPr>
      </p:pic>
    </p:spTree>
    <p:extLst>
      <p:ext uri="{BB962C8B-B14F-4D97-AF65-F5344CB8AC3E}">
        <p14:creationId xmlns:p14="http://schemas.microsoft.com/office/powerpoint/2010/main" val="418845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DD40948-CBB4-4D02-8967-B4A6329C1A0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342710">
            <a:off x="339302" y="630426"/>
            <a:ext cx="6091476" cy="1818782"/>
          </a:xfrm>
        </p:spPr>
      </p:pic>
      <p:pic>
        <p:nvPicPr>
          <p:cNvPr id="9" name="Grafik 8" descr="Ein Bild, das Objekt enthält.&#10;&#10;Mit hoher Zuverlässigkeit generierte Beschreibung">
            <a:extLst>
              <a:ext uri="{FF2B5EF4-FFF2-40B4-BE49-F238E27FC236}">
                <a16:creationId xmlns:a16="http://schemas.microsoft.com/office/drawing/2014/main" id="{256369DF-F4D4-4693-9143-F8FEE1C885E0}"/>
              </a:ext>
            </a:extLst>
          </p:cNvPr>
          <p:cNvPicPr>
            <a:picLocks noChangeAspect="1"/>
          </p:cNvPicPr>
          <p:nvPr/>
        </p:nvPicPr>
        <p:blipFill>
          <a:blip r:embed="rId5"/>
          <a:stretch>
            <a:fillRect/>
          </a:stretch>
        </p:blipFill>
        <p:spPr>
          <a:xfrm>
            <a:off x="7344919" y="3817018"/>
            <a:ext cx="4402112" cy="2201056"/>
          </a:xfrm>
          <a:prstGeom prst="rect">
            <a:avLst/>
          </a:prstGeom>
          <a:ln>
            <a:solidFill>
              <a:schemeClr val="tx1"/>
            </a:solidFill>
          </a:ln>
        </p:spPr>
      </p:pic>
      <p:sp>
        <p:nvSpPr>
          <p:cNvPr id="6" name="AutoShape 2" descr="The University of Texas at Austin Formal Logo">
            <a:extLst>
              <a:ext uri="{FF2B5EF4-FFF2-40B4-BE49-F238E27FC236}">
                <a16:creationId xmlns:a16="http://schemas.microsoft.com/office/drawing/2014/main" id="{D2F95060-F06F-B541-BD11-7F1EA35617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306AC956-7FEF-4916-A06D-8DCC53983DAF}"/>
              </a:ext>
            </a:extLst>
          </p:cNvPr>
          <p:cNvPicPr>
            <a:picLocks noChangeAspect="1"/>
          </p:cNvPicPr>
          <p:nvPr/>
        </p:nvPicPr>
        <p:blipFill>
          <a:blip r:embed="rId6"/>
          <a:stretch>
            <a:fillRect/>
          </a:stretch>
        </p:blipFill>
        <p:spPr>
          <a:xfrm rot="21138188">
            <a:off x="4783873" y="2449258"/>
            <a:ext cx="2929054" cy="2735522"/>
          </a:xfrm>
          <a:prstGeom prst="rect">
            <a:avLst/>
          </a:prstGeom>
          <a:ln>
            <a:solidFill>
              <a:schemeClr val="tx1"/>
            </a:solidFill>
          </a:ln>
        </p:spPr>
      </p:pic>
    </p:spTree>
    <p:extLst>
      <p:ext uri="{BB962C8B-B14F-4D97-AF65-F5344CB8AC3E}">
        <p14:creationId xmlns:p14="http://schemas.microsoft.com/office/powerpoint/2010/main" val="144177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524530"/>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endParaRPr lang="de-DE" dirty="0"/>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pic>
        <p:nvPicPr>
          <p:cNvPr id="4" name="Picture 2">
            <a:extLst>
              <a:ext uri="{FF2B5EF4-FFF2-40B4-BE49-F238E27FC236}">
                <a16:creationId xmlns:a16="http://schemas.microsoft.com/office/drawing/2014/main" id="{51A0113E-50AC-934F-9E2E-3A5279C0F98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532FA2E6-82A1-EA48-B807-F2FB9A558256}"/>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716275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206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69017" y="2601483"/>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97C4CAD3-9260-C44B-9207-F38DE39BA0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6783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hteck 2">
            <a:extLst>
              <a:ext uri="{FF2B5EF4-FFF2-40B4-BE49-F238E27FC236}">
                <a16:creationId xmlns:a16="http://schemas.microsoft.com/office/drawing/2014/main" id="{E553167D-E6A0-FB40-A8BA-A983219D01C9}"/>
              </a:ext>
            </a:extLst>
          </p:cNvPr>
          <p:cNvSpPr/>
          <p:nvPr/>
        </p:nvSpPr>
        <p:spPr>
          <a:xfrm>
            <a:off x="8756779" y="5014911"/>
            <a:ext cx="511679" cy="369332"/>
          </a:xfrm>
          <a:prstGeom prst="rect">
            <a:avLst/>
          </a:prstGeom>
        </p:spPr>
        <p:txBody>
          <a:bodyPr wrap="none">
            <a:spAutoFit/>
          </a:bodyPr>
          <a:lstStyle/>
          <a:p>
            <a:r>
              <a:rPr lang="en-US" dirty="0" err="1"/>
              <a:t>n.s</a:t>
            </a:r>
            <a:r>
              <a:rPr lang="en-US" dirty="0"/>
              <a:t>.</a:t>
            </a:r>
            <a:endParaRPr lang="de-DE" dirty="0"/>
          </a:p>
        </p:txBody>
      </p:sp>
      <p:sp>
        <p:nvSpPr>
          <p:cNvPr id="4" name="Rechteck 3">
            <a:extLst>
              <a:ext uri="{FF2B5EF4-FFF2-40B4-BE49-F238E27FC236}">
                <a16:creationId xmlns:a16="http://schemas.microsoft.com/office/drawing/2014/main" id="{63965D0B-33B8-344F-87E1-0B9B9705E417}"/>
              </a:ext>
            </a:extLst>
          </p:cNvPr>
          <p:cNvSpPr/>
          <p:nvPr/>
        </p:nvSpPr>
        <p:spPr>
          <a:xfrm>
            <a:off x="6576632" y="4001293"/>
            <a:ext cx="511679" cy="369332"/>
          </a:xfrm>
          <a:prstGeom prst="rect">
            <a:avLst/>
          </a:prstGeom>
        </p:spPr>
        <p:txBody>
          <a:bodyPr wrap="none">
            <a:spAutoFit/>
          </a:bodyPr>
          <a:lstStyle/>
          <a:p>
            <a:r>
              <a:rPr lang="en-US" dirty="0" err="1"/>
              <a:t>n.s</a:t>
            </a:r>
            <a:r>
              <a:rPr lang="en-US" dirty="0"/>
              <a:t>.</a:t>
            </a:r>
            <a:endParaRPr lang="de-DE" dirty="0"/>
          </a:p>
        </p:txBody>
      </p:sp>
      <p:sp>
        <p:nvSpPr>
          <p:cNvPr id="9" name="Rechteck 8">
            <a:extLst>
              <a:ext uri="{FF2B5EF4-FFF2-40B4-BE49-F238E27FC236}">
                <a16:creationId xmlns:a16="http://schemas.microsoft.com/office/drawing/2014/main" id="{1231C89C-C682-9B42-8137-41370DCB9CE8}"/>
              </a:ext>
            </a:extLst>
          </p:cNvPr>
          <p:cNvSpPr/>
          <p:nvPr/>
        </p:nvSpPr>
        <p:spPr>
          <a:xfrm>
            <a:off x="7355780" y="5395313"/>
            <a:ext cx="511679" cy="369332"/>
          </a:xfrm>
          <a:prstGeom prst="rect">
            <a:avLst/>
          </a:prstGeom>
        </p:spPr>
        <p:txBody>
          <a:bodyPr wrap="none">
            <a:spAutoFit/>
          </a:bodyPr>
          <a:lstStyle/>
          <a:p>
            <a:r>
              <a:rPr lang="en-US" dirty="0" err="1"/>
              <a:t>n.s</a:t>
            </a:r>
            <a:r>
              <a:rPr lang="en-US" dirty="0"/>
              <a:t>.</a:t>
            </a:r>
            <a:endParaRPr lang="de-DE" dirty="0"/>
          </a:p>
        </p:txBody>
      </p:sp>
      <p:sp>
        <p:nvSpPr>
          <p:cNvPr id="10" name="Rechteck 9">
            <a:extLst>
              <a:ext uri="{FF2B5EF4-FFF2-40B4-BE49-F238E27FC236}">
                <a16:creationId xmlns:a16="http://schemas.microsoft.com/office/drawing/2014/main" id="{079E6187-30EC-EC40-B5A9-E16E467ECBE7}"/>
              </a:ext>
            </a:extLst>
          </p:cNvPr>
          <p:cNvSpPr/>
          <p:nvPr/>
        </p:nvSpPr>
        <p:spPr>
          <a:xfrm>
            <a:off x="8162078" y="5368883"/>
            <a:ext cx="300082" cy="369332"/>
          </a:xfrm>
          <a:prstGeom prst="rect">
            <a:avLst/>
          </a:prstGeom>
        </p:spPr>
        <p:txBody>
          <a:bodyPr wrap="none">
            <a:spAutoFit/>
          </a:bodyPr>
          <a:lstStyle/>
          <a:p>
            <a:r>
              <a:rPr lang="en-US" dirty="0"/>
              <a:t>*</a:t>
            </a:r>
            <a:endParaRPr lang="de-DE" dirty="0"/>
          </a:p>
        </p:txBody>
      </p:sp>
      <p:sp>
        <p:nvSpPr>
          <p:cNvPr id="11" name="Rechteck 10">
            <a:extLst>
              <a:ext uri="{FF2B5EF4-FFF2-40B4-BE49-F238E27FC236}">
                <a16:creationId xmlns:a16="http://schemas.microsoft.com/office/drawing/2014/main" id="{E8D13AF2-C1D7-D548-932F-5989E058CDA9}"/>
              </a:ext>
            </a:extLst>
          </p:cNvPr>
          <p:cNvSpPr/>
          <p:nvPr/>
        </p:nvSpPr>
        <p:spPr>
          <a:xfrm>
            <a:off x="3593253" y="5184217"/>
            <a:ext cx="300082" cy="369332"/>
          </a:xfrm>
          <a:prstGeom prst="rect">
            <a:avLst/>
          </a:prstGeom>
        </p:spPr>
        <p:txBody>
          <a:bodyPr wrap="none">
            <a:spAutoFit/>
          </a:bodyPr>
          <a:lstStyle/>
          <a:p>
            <a:r>
              <a:rPr lang="en-US" dirty="0"/>
              <a:t>*</a:t>
            </a:r>
            <a:endParaRPr lang="de-DE" dirty="0"/>
          </a:p>
        </p:txBody>
      </p:sp>
      <p:sp>
        <p:nvSpPr>
          <p:cNvPr id="12" name="Rechteck 11">
            <a:extLst>
              <a:ext uri="{FF2B5EF4-FFF2-40B4-BE49-F238E27FC236}">
                <a16:creationId xmlns:a16="http://schemas.microsoft.com/office/drawing/2014/main" id="{B4282872-8199-F245-B100-F40AAB67C420}"/>
              </a:ext>
            </a:extLst>
          </p:cNvPr>
          <p:cNvSpPr/>
          <p:nvPr/>
        </p:nvSpPr>
        <p:spPr>
          <a:xfrm>
            <a:off x="5004697" y="1468993"/>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55500" y="2016134"/>
            <a:ext cx="5139955"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
        <p:nvSpPr>
          <p:cNvPr id="16" name="Rechteck 15">
            <a:extLst>
              <a:ext uri="{FF2B5EF4-FFF2-40B4-BE49-F238E27FC236}">
                <a16:creationId xmlns:a16="http://schemas.microsoft.com/office/drawing/2014/main" id="{8C071526-74B6-9347-AA20-5295EB97B4DA}"/>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32997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7038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278734" y="2069204"/>
            <a:ext cx="407951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578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200" y="365125"/>
            <a:ext cx="3562350" cy="1325563"/>
          </a:xfrm>
        </p:spPr>
        <p:txBody>
          <a:bodyPr/>
          <a:lstStyle/>
          <a:p>
            <a:r>
              <a:rPr lang="de-DE" dirty="0"/>
              <a:t>Projekte</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77500" lnSpcReduction="200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r>
              <a:rPr lang="de-DE" dirty="0"/>
              <a:t>KOLIMO, Korpus Literarische Moderne (Lab Göttingen, PI)</a:t>
            </a:r>
          </a:p>
          <a:p>
            <a:pPr marL="0" indent="0">
              <a:buNone/>
            </a:pPr>
            <a:endParaRPr lang="de-DE" dirty="0"/>
          </a:p>
          <a:p>
            <a:pPr marL="0" indent="0">
              <a:buNone/>
            </a:pPr>
            <a:r>
              <a:rPr lang="de-DE" dirty="0"/>
              <a:t>Europäisch</a:t>
            </a:r>
          </a:p>
          <a:p>
            <a:r>
              <a:rPr lang="de-DE" dirty="0"/>
              <a:t>COST Action „</a:t>
            </a:r>
            <a:r>
              <a:rPr lang="de-DE" dirty="0" err="1"/>
              <a:t>Distant</a:t>
            </a:r>
            <a:r>
              <a:rPr lang="de-DE" dirty="0"/>
              <a:t> Reading“ (</a:t>
            </a:r>
            <a:r>
              <a:rPr lang="de-DE" dirty="0" err="1"/>
              <a:t>member</a:t>
            </a:r>
            <a:r>
              <a:rPr lang="de-DE" dirty="0"/>
              <a:t> WG 1 </a:t>
            </a:r>
            <a:r>
              <a:rPr lang="de-DE" dirty="0" err="1"/>
              <a:t>and</a:t>
            </a:r>
            <a:r>
              <a:rPr lang="de-DE" dirty="0"/>
              <a:t> 3)</a:t>
            </a:r>
          </a:p>
          <a:p>
            <a:pPr lvl="1"/>
            <a:r>
              <a:rPr lang="de-DE" dirty="0"/>
              <a:t>European Text Collection (</a:t>
            </a:r>
            <a:r>
              <a:rPr lang="de-DE" dirty="0" err="1"/>
              <a:t>ELTeC</a:t>
            </a:r>
            <a:r>
              <a:rPr lang="de-DE" dirty="0"/>
              <a:t>) </a:t>
            </a:r>
          </a:p>
          <a:p>
            <a:pPr lvl="1"/>
            <a:r>
              <a:rPr lang="de-DE" dirty="0"/>
              <a:t>Swiss Multilingual </a:t>
            </a:r>
            <a:r>
              <a:rPr lang="de-DE" dirty="0" err="1"/>
              <a:t>Novel</a:t>
            </a:r>
            <a:r>
              <a:rPr lang="de-DE" dirty="0"/>
              <a:t> Corpus 1840-1920</a:t>
            </a:r>
          </a:p>
          <a:p>
            <a:r>
              <a:rPr lang="de-DE" dirty="0"/>
              <a:t>ELIT ‘</a:t>
            </a:r>
            <a:r>
              <a:rPr lang="de-DE" dirty="0" err="1"/>
              <a:t>Empirical</a:t>
            </a:r>
            <a:r>
              <a:rPr lang="de-DE" dirty="0"/>
              <a:t> </a:t>
            </a:r>
            <a:r>
              <a:rPr lang="de-DE" dirty="0" err="1"/>
              <a:t>study</a:t>
            </a:r>
            <a:r>
              <a:rPr lang="de-DE" dirty="0"/>
              <a:t> </a:t>
            </a:r>
            <a:r>
              <a:rPr lang="de-DE" dirty="0" err="1"/>
              <a:t>of</a:t>
            </a:r>
            <a:r>
              <a:rPr lang="de-DE" dirty="0"/>
              <a:t> </a:t>
            </a:r>
            <a:r>
              <a:rPr lang="de-DE" dirty="0" err="1"/>
              <a:t>Literature</a:t>
            </a:r>
            <a:r>
              <a:rPr lang="de-DE" dirty="0"/>
              <a:t> Training Network’ (Marie </a:t>
            </a:r>
            <a:r>
              <a:rPr lang="de-DE" dirty="0" err="1"/>
              <a:t>Skłodowska</a:t>
            </a:r>
            <a:r>
              <a:rPr lang="de-DE" dirty="0"/>
              <a:t>-Curie Innovative Training Network, EU </a:t>
            </a:r>
            <a:r>
              <a:rPr lang="de-DE" dirty="0" err="1"/>
              <a:t>Horizon</a:t>
            </a:r>
            <a:r>
              <a:rPr lang="de-DE" dirty="0"/>
              <a:t> 2020) (</a:t>
            </a:r>
            <a:r>
              <a:rPr lang="de-DE" dirty="0" err="1"/>
              <a:t>member</a:t>
            </a:r>
            <a:r>
              <a:rPr lang="de-DE" dirty="0"/>
              <a:t>)</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1441" y="470706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nvited Sessions | IOSTE Eurasia Regional Symposium ...">
            <a:extLst>
              <a:ext uri="{FF2B5EF4-FFF2-40B4-BE49-F238E27FC236}">
                <a16:creationId xmlns:a16="http://schemas.microsoft.com/office/drawing/2014/main" id="{F2958C54-5AF7-BF4B-AE4B-53F3AFC1F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1441" y="5896041"/>
            <a:ext cx="2667076" cy="78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44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452D90B-A4B4-F34B-BA73-6A9E105A8934}"/>
              </a:ext>
            </a:extLst>
          </p:cNvPr>
          <p:cNvPicPr>
            <a:picLocks noChangeAspect="1"/>
          </p:cNvPicPr>
          <p:nvPr/>
        </p:nvPicPr>
        <p:blipFill>
          <a:blip r:embed="rId2"/>
          <a:stretch>
            <a:fillRect/>
          </a:stretch>
        </p:blipFill>
        <p:spPr>
          <a:xfrm>
            <a:off x="3086100" y="1537815"/>
            <a:ext cx="7815263" cy="5069360"/>
          </a:xfrm>
          <a:prstGeom prst="rect">
            <a:avLst/>
          </a:prstGeom>
        </p:spPr>
      </p:pic>
      <p:sp>
        <p:nvSpPr>
          <p:cNvPr id="6" name="Titel 1">
            <a:extLst>
              <a:ext uri="{FF2B5EF4-FFF2-40B4-BE49-F238E27FC236}">
                <a16:creationId xmlns:a16="http://schemas.microsoft.com/office/drawing/2014/main" id="{58284A96-77E7-ED4B-B826-8B795A02708F}"/>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7" name="Rechteck 6">
            <a:extLst>
              <a:ext uri="{FF2B5EF4-FFF2-40B4-BE49-F238E27FC236}">
                <a16:creationId xmlns:a16="http://schemas.microsoft.com/office/drawing/2014/main" id="{4CFE8A6E-7BB0-A948-9BF4-5B95A9D371B2}"/>
              </a:ext>
            </a:extLst>
          </p:cNvPr>
          <p:cNvSpPr/>
          <p:nvPr/>
        </p:nvSpPr>
        <p:spPr>
          <a:xfrm>
            <a:off x="9836410" y="3532784"/>
            <a:ext cx="875561" cy="369332"/>
          </a:xfrm>
          <a:prstGeom prst="rect">
            <a:avLst/>
          </a:prstGeom>
        </p:spPr>
        <p:txBody>
          <a:bodyPr wrap="none">
            <a:spAutoFit/>
          </a:bodyPr>
          <a:lstStyle/>
          <a:p>
            <a:r>
              <a:rPr lang="de-DE" dirty="0" err="1"/>
              <a:t>GMean</a:t>
            </a:r>
            <a:endParaRPr lang="de-DE" dirty="0"/>
          </a:p>
        </p:txBody>
      </p:sp>
      <p:sp>
        <p:nvSpPr>
          <p:cNvPr id="8" name="Rechteck 7">
            <a:extLst>
              <a:ext uri="{FF2B5EF4-FFF2-40B4-BE49-F238E27FC236}">
                <a16:creationId xmlns:a16="http://schemas.microsoft.com/office/drawing/2014/main" id="{7DB92022-2E49-814C-8879-411B2575150B}"/>
              </a:ext>
            </a:extLst>
          </p:cNvPr>
          <p:cNvSpPr/>
          <p:nvPr/>
        </p:nvSpPr>
        <p:spPr>
          <a:xfrm>
            <a:off x="9836410" y="3703163"/>
            <a:ext cx="835485" cy="369332"/>
          </a:xfrm>
          <a:prstGeom prst="rect">
            <a:avLst/>
          </a:prstGeom>
        </p:spPr>
        <p:txBody>
          <a:bodyPr wrap="none">
            <a:spAutoFit/>
          </a:bodyPr>
          <a:lstStyle/>
          <a:p>
            <a:r>
              <a:rPr lang="de-DE" dirty="0" err="1"/>
              <a:t>FMean</a:t>
            </a:r>
            <a:endParaRPr lang="de-DE" dirty="0"/>
          </a:p>
        </p:txBody>
      </p:sp>
      <p:sp>
        <p:nvSpPr>
          <p:cNvPr id="10" name="Inhaltsplatzhalter 2">
            <a:extLst>
              <a:ext uri="{FF2B5EF4-FFF2-40B4-BE49-F238E27FC236}">
                <a16:creationId xmlns:a16="http://schemas.microsoft.com/office/drawing/2014/main" id="{89E6AE4A-0282-EE4E-86E3-BB1DAA9F1AD3}"/>
              </a:ext>
            </a:extLst>
          </p:cNvPr>
          <p:cNvSpPr>
            <a:spLocks noGrp="1"/>
          </p:cNvSpPr>
          <p:nvPr>
            <p:ph idx="1"/>
          </p:nvPr>
        </p:nvSpPr>
        <p:spPr>
          <a:xfrm>
            <a:off x="838200" y="1825625"/>
            <a:ext cx="2433638" cy="4351338"/>
          </a:xfrm>
        </p:spPr>
        <p:txBody>
          <a:bodyPr/>
          <a:lstStyle/>
          <a:p>
            <a:pPr marL="0" indent="0">
              <a:buNone/>
            </a:pPr>
            <a:r>
              <a:rPr lang="de-DE" dirty="0"/>
              <a:t>K </a:t>
            </a:r>
            <a:r>
              <a:rPr lang="de-DE" dirty="0" err="1"/>
              <a:t>is</a:t>
            </a:r>
            <a:r>
              <a:rPr lang="de-DE" dirty="0"/>
              <a:t> in </a:t>
            </a:r>
            <a:r>
              <a:rPr lang="de-DE" dirty="0" err="1"/>
              <a:t>between</a:t>
            </a:r>
            <a:r>
              <a:rPr lang="de-DE" dirty="0"/>
              <a:t> Goethe </a:t>
            </a:r>
            <a:r>
              <a:rPr lang="de-DE" dirty="0" err="1"/>
              <a:t>and</a:t>
            </a:r>
            <a:r>
              <a:rPr lang="de-DE" dirty="0"/>
              <a:t> Flaubert</a:t>
            </a:r>
          </a:p>
          <a:p>
            <a:r>
              <a:rPr lang="de-DE" dirty="0" err="1"/>
              <a:t>Perception</a:t>
            </a:r>
            <a:r>
              <a:rPr lang="de-DE" dirty="0"/>
              <a:t> </a:t>
            </a:r>
            <a:r>
              <a:rPr lang="de-DE" dirty="0">
                <a:sym typeface="Wingdings" pitchFamily="2" charset="2"/>
              </a:rPr>
              <a:t></a:t>
            </a:r>
            <a:r>
              <a:rPr lang="de-DE" dirty="0"/>
              <a:t> Goethe</a:t>
            </a:r>
          </a:p>
          <a:p>
            <a:r>
              <a:rPr lang="de-DE" dirty="0" err="1"/>
              <a:t>Spatial</a:t>
            </a:r>
            <a:r>
              <a:rPr lang="de-DE" dirty="0"/>
              <a:t> </a:t>
            </a:r>
            <a:r>
              <a:rPr lang="de-DE" dirty="0" err="1"/>
              <a:t>ref</a:t>
            </a:r>
            <a:r>
              <a:rPr lang="de-DE" dirty="0"/>
              <a:t> </a:t>
            </a:r>
            <a:r>
              <a:rPr lang="de-DE" dirty="0">
                <a:sym typeface="Wingdings" pitchFamily="2" charset="2"/>
              </a:rPr>
              <a:t></a:t>
            </a:r>
            <a:r>
              <a:rPr lang="de-DE" dirty="0"/>
              <a:t> Flaubert</a:t>
            </a:r>
          </a:p>
          <a:p>
            <a:endParaRPr lang="de-DE" dirty="0"/>
          </a:p>
        </p:txBody>
      </p:sp>
    </p:spTree>
    <p:extLst>
      <p:ext uri="{BB962C8B-B14F-4D97-AF65-F5344CB8AC3E}">
        <p14:creationId xmlns:p14="http://schemas.microsoft.com/office/powerpoint/2010/main" val="3690789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F528D-4069-EB47-8A40-04EFD4C5F665}"/>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3" name="Inhaltsplatzhalter 2">
            <a:extLst>
              <a:ext uri="{FF2B5EF4-FFF2-40B4-BE49-F238E27FC236}">
                <a16:creationId xmlns:a16="http://schemas.microsoft.com/office/drawing/2014/main" id="{3CB0470B-DACC-E14A-9AEA-16CAA8431FCB}"/>
              </a:ext>
            </a:extLst>
          </p:cNvPr>
          <p:cNvSpPr>
            <a:spLocks noGrp="1"/>
          </p:cNvSpPr>
          <p:nvPr>
            <p:ph idx="1"/>
          </p:nvPr>
        </p:nvSpPr>
        <p:spPr>
          <a:xfrm>
            <a:off x="838200" y="1825625"/>
            <a:ext cx="2994570" cy="4351338"/>
          </a:xfrm>
        </p:spPr>
        <p:txBody>
          <a:bodyPr/>
          <a:lstStyle/>
          <a:p>
            <a:pPr marL="0" indent="0">
              <a:buNone/>
            </a:pPr>
            <a:r>
              <a:rPr lang="de-DE" dirty="0"/>
              <a:t>K </a:t>
            </a:r>
            <a:r>
              <a:rPr lang="de-DE" dirty="0" err="1"/>
              <a:t>very</a:t>
            </a:r>
            <a:r>
              <a:rPr lang="de-DE" dirty="0"/>
              <a:t> </a:t>
            </a:r>
            <a:r>
              <a:rPr lang="de-DE" dirty="0" err="1"/>
              <a:t>specific</a:t>
            </a:r>
            <a:r>
              <a:rPr lang="de-DE" dirty="0"/>
              <a:t>!</a:t>
            </a:r>
          </a:p>
          <a:p>
            <a:r>
              <a:rPr lang="de-DE" dirty="0" err="1"/>
              <a:t>Stronger</a:t>
            </a:r>
            <a:r>
              <a:rPr lang="de-DE" dirty="0"/>
              <a:t> </a:t>
            </a:r>
            <a:r>
              <a:rPr lang="de-DE" dirty="0" err="1"/>
              <a:t>difference</a:t>
            </a:r>
            <a:r>
              <a:rPr lang="de-DE" dirty="0"/>
              <a:t> </a:t>
            </a:r>
            <a:r>
              <a:rPr lang="de-DE" dirty="0" err="1"/>
              <a:t>to</a:t>
            </a:r>
            <a:r>
              <a:rPr lang="de-DE" dirty="0"/>
              <a:t> Flaubert</a:t>
            </a:r>
          </a:p>
          <a:p>
            <a:endParaRPr lang="de-DE" dirty="0"/>
          </a:p>
        </p:txBody>
      </p:sp>
      <p:pic>
        <p:nvPicPr>
          <p:cNvPr id="4" name="Grafik 3">
            <a:extLst>
              <a:ext uri="{FF2B5EF4-FFF2-40B4-BE49-F238E27FC236}">
                <a16:creationId xmlns:a16="http://schemas.microsoft.com/office/drawing/2014/main" id="{FBDEAC64-4CB2-B444-9E09-C83DB582FA25}"/>
              </a:ext>
            </a:extLst>
          </p:cNvPr>
          <p:cNvPicPr>
            <a:picLocks noChangeAspect="1"/>
          </p:cNvPicPr>
          <p:nvPr/>
        </p:nvPicPr>
        <p:blipFill>
          <a:blip r:embed="rId3"/>
          <a:stretch>
            <a:fillRect/>
          </a:stretch>
        </p:blipFill>
        <p:spPr>
          <a:xfrm>
            <a:off x="3832770" y="1871662"/>
            <a:ext cx="6960097" cy="4986338"/>
          </a:xfrm>
          <a:prstGeom prst="rect">
            <a:avLst/>
          </a:prstGeom>
        </p:spPr>
      </p:pic>
      <p:sp>
        <p:nvSpPr>
          <p:cNvPr id="5" name="Rechteck 4">
            <a:extLst>
              <a:ext uri="{FF2B5EF4-FFF2-40B4-BE49-F238E27FC236}">
                <a16:creationId xmlns:a16="http://schemas.microsoft.com/office/drawing/2014/main" id="{0E7097AA-0CD3-0941-BF31-FD1F005E7D6F}"/>
              </a:ext>
            </a:extLst>
          </p:cNvPr>
          <p:cNvSpPr/>
          <p:nvPr/>
        </p:nvSpPr>
        <p:spPr>
          <a:xfrm>
            <a:off x="9553060" y="2858571"/>
            <a:ext cx="875561" cy="369332"/>
          </a:xfrm>
          <a:prstGeom prst="rect">
            <a:avLst/>
          </a:prstGeom>
        </p:spPr>
        <p:txBody>
          <a:bodyPr wrap="none">
            <a:spAutoFit/>
          </a:bodyPr>
          <a:lstStyle/>
          <a:p>
            <a:r>
              <a:rPr lang="de-DE" dirty="0" err="1"/>
              <a:t>GMean</a:t>
            </a:r>
            <a:endParaRPr lang="de-DE" dirty="0"/>
          </a:p>
        </p:txBody>
      </p:sp>
      <p:sp>
        <p:nvSpPr>
          <p:cNvPr id="6" name="Rechteck 5">
            <a:extLst>
              <a:ext uri="{FF2B5EF4-FFF2-40B4-BE49-F238E27FC236}">
                <a16:creationId xmlns:a16="http://schemas.microsoft.com/office/drawing/2014/main" id="{BE932E44-6BB5-F249-B1EC-FCE4607FEA85}"/>
              </a:ext>
            </a:extLst>
          </p:cNvPr>
          <p:cNvSpPr/>
          <p:nvPr/>
        </p:nvSpPr>
        <p:spPr>
          <a:xfrm>
            <a:off x="9573097" y="3089274"/>
            <a:ext cx="835485" cy="369332"/>
          </a:xfrm>
          <a:prstGeom prst="rect">
            <a:avLst/>
          </a:prstGeom>
        </p:spPr>
        <p:txBody>
          <a:bodyPr wrap="none">
            <a:spAutoFit/>
          </a:bodyPr>
          <a:lstStyle/>
          <a:p>
            <a:r>
              <a:rPr lang="de-DE" dirty="0" err="1"/>
              <a:t>FMean</a:t>
            </a:r>
            <a:endParaRPr lang="de-DE" dirty="0"/>
          </a:p>
        </p:txBody>
      </p:sp>
    </p:spTree>
    <p:extLst>
      <p:ext uri="{BB962C8B-B14F-4D97-AF65-F5344CB8AC3E}">
        <p14:creationId xmlns:p14="http://schemas.microsoft.com/office/powerpoint/2010/main" val="1495876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360760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345961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872" y="1263354"/>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962" y="1477345"/>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4779</Words>
  <Application>Microsoft Macintosh PowerPoint</Application>
  <PresentationFormat>Breitbild</PresentationFormat>
  <Paragraphs>609</Paragraphs>
  <Slides>57</Slides>
  <Notes>33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57</vt:i4>
      </vt:variant>
    </vt:vector>
  </HeadingPairs>
  <TitlesOfParts>
    <vt:vector size="64" baseType="lpstr">
      <vt:lpstr>Arial</vt:lpstr>
      <vt:lpstr>Calibri</vt:lpstr>
      <vt:lpstr>Calibri Light</vt:lpstr>
      <vt:lpstr>Courier</vt:lpstr>
      <vt:lpstr>Helvetica Neue</vt:lpstr>
      <vt:lpstr>Wingdings</vt:lpstr>
      <vt:lpstr>Office</vt:lpstr>
      <vt:lpstr>Stil mit Kanten und Knoten:  Franz Kafka im Netzwerk der Diktion</vt:lpstr>
      <vt:lpstr>Struktur</vt:lpstr>
      <vt:lpstr>Kurze Vorstellung</vt:lpstr>
      <vt:lpstr>PowerPoint-Präsentation</vt:lpstr>
      <vt:lpstr>Projekte</vt:lpstr>
      <vt:lpstr>Forschungshorizont</vt:lpstr>
      <vt:lpstr>Netzwerke</vt:lpstr>
      <vt:lpstr>Netzwerke</vt:lpstr>
      <vt:lpstr>Netzwerke</vt:lpstr>
      <vt:lpstr>Literatur! als Netzwerk</vt:lpstr>
      <vt:lpstr>Literatur</vt:lpstr>
      <vt:lpstr>Studie</vt:lpstr>
      <vt:lpstr>PowerPoint-Präsentation</vt:lpstr>
      <vt:lpstr>Kafkas Formel?</vt:lpstr>
      <vt:lpstr>Methode</vt:lpstr>
      <vt:lpstr>PowerPoint-Präsentation</vt:lpstr>
      <vt:lpstr>Einflüsse und Kontexte</vt:lpstr>
      <vt:lpstr>Kafkas Knoten</vt:lpstr>
      <vt:lpstr>Kafkas Knoten</vt:lpstr>
      <vt:lpstr>Kafkas Knoten</vt:lpstr>
      <vt:lpstr>Kafkas Formel?</vt:lpstr>
      <vt:lpstr>Korpus: Modellierung “Kafkas Nährboden”</vt:lpstr>
      <vt:lpstr>Diktion...</vt:lpstr>
      <vt:lpstr>Kanten #2</vt:lpstr>
      <vt:lpstr>Tuning LIWC parameters</vt:lpstr>
      <vt:lpstr>Modellierung von Fiktionalität</vt:lpstr>
      <vt:lpstr>Towards a Formal Model  of Fictional Prose </vt:lpstr>
      <vt:lpstr>PowerPoint-Präsentation</vt:lpstr>
      <vt:lpstr>PowerPoint-Präsentation</vt:lpstr>
      <vt:lpstr>”Einfluss”</vt:lpstr>
      <vt:lpstr>PowerPoint-Präsentation</vt:lpstr>
      <vt:lpstr>PowerPoint-Präsentation</vt:lpstr>
      <vt:lpstr>Reinzoomen...</vt:lpstr>
      <vt:lpstr>PowerPoint-Präsentation</vt:lpstr>
      <vt:lpstr>PowerPoint-Präsentation</vt:lpstr>
      <vt:lpstr>LIWC: Undirected network</vt:lpstr>
      <vt:lpstr>LIWC: Undirected network</vt:lpstr>
      <vt:lpstr>LIWC: Undirected network</vt:lpstr>
      <vt:lpstr>Fiktionalität</vt:lpstr>
      <vt:lpstr>Literarizität</vt:lpstr>
      <vt:lpstr>Vielen Dank</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A first foothold</vt:lpstr>
      <vt:lpstr>A first foothold</vt:lpstr>
      <vt:lpstr>Reinzoomen...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2020-10-27T11:30:45Z</dcterms:modified>
</cp:coreProperties>
</file>